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2" r:id="rId4"/>
    <p:sldId id="272" r:id="rId5"/>
    <p:sldId id="259" r:id="rId6"/>
    <p:sldId id="260" r:id="rId7"/>
    <p:sldId id="274" r:id="rId8"/>
    <p:sldId id="273" r:id="rId9"/>
    <p:sldId id="276" r:id="rId10"/>
    <p:sldId id="271" r:id="rId11"/>
    <p:sldId id="277" r:id="rId12"/>
    <p:sldId id="279" r:id="rId13"/>
    <p:sldId id="280" r:id="rId14"/>
    <p:sldId id="281" r:id="rId15"/>
    <p:sldId id="278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FD00"/>
    <a:srgbClr val="9900FF"/>
    <a:srgbClr val="FCFEB9"/>
    <a:srgbClr val="00FF00"/>
    <a:srgbClr val="618FFD"/>
    <a:srgbClr val="037C0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2346" y="108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55626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6000" b="1"/>
              <a:t>Relacyjne bazy danych</a:t>
            </a:r>
            <a:br>
              <a:rPr lang="pl-PL" altLang="en-US" sz="6000" b="1"/>
            </a:br>
            <a:br>
              <a:rPr lang="pl-PL" altLang="en-US" sz="1800" b="1"/>
            </a:br>
            <a:r>
              <a:rPr lang="pl-PL" altLang="en-US" sz="2400" b="1"/>
              <a:t>Pojęcia podstawowe, tworzenie bazy danych</a:t>
            </a:r>
            <a:br>
              <a:rPr lang="pl-PL" altLang="en-US" b="1"/>
            </a:br>
            <a:br>
              <a:rPr lang="pl-PL" altLang="en-US" b="1"/>
            </a:br>
            <a:r>
              <a:rPr lang="pl-PL" altLang="en-US" sz="2800" b="1"/>
              <a:t>Marzena Nowakowska</a:t>
            </a:r>
            <a:br>
              <a:rPr lang="pl-PL" altLang="en-US" sz="2800" b="1"/>
            </a:br>
            <a:r>
              <a:rPr lang="pl-PL" altLang="en-US" sz="2400" b="1"/>
              <a:t>WZiMK, PŚk</a:t>
            </a:r>
            <a:br>
              <a:rPr lang="pl-PL" altLang="en-US" sz="2400" b="1"/>
            </a:br>
            <a:r>
              <a:rPr lang="pl-PL" altLang="en-US" sz="2400" b="1"/>
              <a:t>p. 3.21 C</a:t>
            </a:r>
            <a:br>
              <a:rPr lang="pl-PL" altLang="en-US" sz="2400" b="1"/>
            </a:br>
            <a:r>
              <a:rPr lang="pl-PL" altLang="en-US" sz="2000" b="1"/>
              <a:t>dostęp do materiałów: </a:t>
            </a:r>
            <a:br>
              <a:rPr lang="pl-PL" altLang="en-US" sz="2000" b="1"/>
            </a:br>
            <a:r>
              <a:rPr lang="pl-PL" altLang="en-US" sz="2000" b="1">
                <a:solidFill>
                  <a:srgbClr val="FF0000"/>
                </a:solidFill>
              </a:rPr>
              <a:t>staff.tu.kielce.pl/spimn</a:t>
            </a:r>
            <a:br>
              <a:rPr lang="pl-PL" altLang="en-US" sz="2000" b="1">
                <a:solidFill>
                  <a:srgbClr val="FF0000"/>
                </a:solidFill>
              </a:rPr>
            </a:br>
            <a:r>
              <a:rPr lang="pl-PL" altLang="en-US" sz="2000" b="1">
                <a:solidFill>
                  <a:srgbClr val="FF0000"/>
                </a:solidFill>
              </a:rPr>
              <a:t> https://staff.tu.kielce.pl/spimn/ogloszenia/ </a:t>
            </a:r>
            <a:br>
              <a:rPr lang="pl-PL" altLang="en-US" sz="2000" b="1">
                <a:solidFill>
                  <a:srgbClr val="FF0000"/>
                </a:solidFill>
              </a:rPr>
            </a:br>
            <a:r>
              <a:rPr lang="pl-PL" altLang="en-US" sz="2000" b="1">
                <a:solidFill>
                  <a:srgbClr val="FF0000"/>
                </a:solidFill>
              </a:rPr>
              <a:t> https://staff.tu.kielce.pl/spimn/bd/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61975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MS Access – zarządzanie tabelami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28625" y="938213"/>
            <a:ext cx="8358188" cy="584835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pl-PL" altLang="pl-PL" sz="2000" b="1">
                <a:cs typeface="Times New Roman" pitchFamily="18" charset="0"/>
              </a:rPr>
              <a:t>Tworzenie bazy danych</a:t>
            </a:r>
          </a:p>
          <a:p>
            <a:pPr marL="457200" indent="-457200"/>
            <a:r>
              <a:rPr lang="pl-PL" altLang="pl-PL" sz="1600">
                <a:cs typeface="Times New Roman" pitchFamily="18" charset="0"/>
              </a:rPr>
              <a:t>	Uruchomić program Ms Access. Wybrać opcję </a:t>
            </a:r>
            <a:r>
              <a:rPr lang="pl-PL" altLang="pl-PL" sz="1600" i="1">
                <a:cs typeface="Times New Roman" pitchFamily="18" charset="0"/>
              </a:rPr>
              <a:t>Nowa pusta baza danych</a:t>
            </a:r>
            <a:r>
              <a:rPr lang="pl-PL" altLang="pl-PL" sz="1600">
                <a:cs typeface="Times New Roman" pitchFamily="18" charset="0"/>
              </a:rPr>
              <a:t>. W pozycji </a:t>
            </a:r>
            <a:r>
              <a:rPr lang="pl-PL" altLang="pl-PL" sz="1600" i="1">
                <a:cs typeface="Times New Roman" pitchFamily="18" charset="0"/>
              </a:rPr>
              <a:t>Pusta baza danych</a:t>
            </a:r>
            <a:r>
              <a:rPr lang="pl-PL" altLang="pl-PL" sz="1600">
                <a:cs typeface="Times New Roman" pitchFamily="18" charset="0"/>
              </a:rPr>
              <a:t> podać nazwę pliku i jego położenie na dysku. </a:t>
            </a:r>
          </a:p>
          <a:p>
            <a:pPr marL="457200" indent="-457200">
              <a:buFont typeface="Times New Roman" pitchFamily="18" charset="0"/>
              <a:buAutoNum type="arabicPeriod" startAt="2"/>
            </a:pPr>
            <a:r>
              <a:rPr lang="pl-PL" altLang="pl-PL" sz="2000" b="1">
                <a:cs typeface="Times New Roman" pitchFamily="18" charset="0"/>
              </a:rPr>
              <a:t>Otwieranie bazy danych</a:t>
            </a:r>
            <a:r>
              <a:rPr lang="pl-PL" altLang="pl-PL" sz="1600">
                <a:cs typeface="Times New Roman" pitchFamily="18" charset="0"/>
              </a:rPr>
              <a:t>	</a:t>
            </a:r>
          </a:p>
          <a:p>
            <a:pPr marL="457200" indent="-457200"/>
            <a:r>
              <a:rPr lang="pl-PL" altLang="pl-PL" sz="1600">
                <a:cs typeface="Times New Roman" pitchFamily="18" charset="0"/>
              </a:rPr>
              <a:t>		</a:t>
            </a:r>
            <a:r>
              <a:rPr lang="pl-PL" altLang="pl-PL" sz="1600" i="1">
                <a:cs typeface="Times New Roman" pitchFamily="18" charset="0"/>
              </a:rPr>
              <a:t>Ostrzeżenie o zabezpieczeniach </a:t>
            </a:r>
            <a:r>
              <a:rPr lang="pl-PL" altLang="pl-PL" sz="1600">
                <a:cs typeface="Times New Roman" pitchFamily="18" charset="0"/>
              </a:rPr>
              <a:t>→ </a:t>
            </a:r>
            <a:r>
              <a:rPr lang="pl-PL" altLang="pl-PL" sz="1600" i="1">
                <a:cs typeface="Times New Roman" pitchFamily="18" charset="0"/>
              </a:rPr>
              <a:t>Opcje</a:t>
            </a:r>
            <a:r>
              <a:rPr lang="pl-PL" altLang="pl-PL" sz="1600">
                <a:cs typeface="Times New Roman" pitchFamily="18" charset="0"/>
              </a:rPr>
              <a:t> → </a:t>
            </a:r>
            <a:r>
              <a:rPr lang="pl-PL" altLang="pl-PL" sz="1600" i="1">
                <a:cs typeface="Times New Roman" pitchFamily="18" charset="0"/>
              </a:rPr>
              <a:t>Włącz tę zawartość</a:t>
            </a:r>
          </a:p>
          <a:p>
            <a:pPr marL="457200" indent="-457200"/>
            <a:r>
              <a:rPr lang="pl-PL" altLang="pl-PL" sz="1600" i="1">
                <a:cs typeface="Times New Roman" pitchFamily="18" charset="0"/>
              </a:rPr>
              <a:t>		Okno nawigacji</a:t>
            </a:r>
          </a:p>
          <a:p>
            <a:pPr marL="457200" indent="-457200">
              <a:buFont typeface="Times New Roman" pitchFamily="18" charset="0"/>
              <a:buAutoNum type="arabicPeriod" startAt="2"/>
            </a:pPr>
            <a:r>
              <a:rPr lang="pl-PL" altLang="pl-PL" sz="2000" b="1">
                <a:cs typeface="Times New Roman" pitchFamily="18" charset="0"/>
              </a:rPr>
              <a:t>Definiowanie struktury (projektu) tabeli w środowisku Ms Access</a:t>
            </a:r>
          </a:p>
          <a:p>
            <a:pPr lvl="1"/>
            <a:r>
              <a:rPr lang="pl-PL" altLang="pl-PL" sz="1600">
                <a:cs typeface="Times New Roman" pitchFamily="18" charset="0"/>
              </a:rPr>
              <a:t>W oknie projektowym, poprzez menu: </a:t>
            </a:r>
            <a:r>
              <a:rPr lang="pl-PL" altLang="pl-PL" sz="1600" i="1">
                <a:cs typeface="Times New Roman" pitchFamily="18" charset="0"/>
              </a:rPr>
              <a:t>Tworzenie/Projekt tabeli</a:t>
            </a:r>
          </a:p>
          <a:p>
            <a:pPr lvl="2"/>
            <a:r>
              <a:rPr lang="pl-PL" altLang="pl-PL" sz="1400">
                <a:cs typeface="Times New Roman" pitchFamily="18" charset="0"/>
              </a:rPr>
              <a:t>Zaprojektować tabelę </a:t>
            </a:r>
            <a:r>
              <a:rPr lang="pl-PL" altLang="pl-PL" sz="1400">
                <a:solidFill>
                  <a:srgbClr val="0000FF"/>
                </a:solidFill>
                <a:cs typeface="Times New Roman" pitchFamily="18" charset="0"/>
              </a:rPr>
              <a:t>ZWROTY</a:t>
            </a:r>
            <a:r>
              <a:rPr lang="pl-PL" altLang="pl-PL" sz="1400">
                <a:cs typeface="Times New Roman" pitchFamily="18" charset="0"/>
              </a:rPr>
              <a:t> do rejestracji zwrotu książki wypożyczonej z biblioteki.</a:t>
            </a:r>
            <a:endParaRPr lang="pl-PL" altLang="pl-PL" sz="1400"/>
          </a:p>
          <a:p>
            <a:pPr lvl="2"/>
            <a:r>
              <a:rPr lang="pl-PL" altLang="pl-PL" sz="1400">
                <a:cs typeface="Times New Roman" pitchFamily="18" charset="0"/>
              </a:rPr>
              <a:t>Tabela będzie definiowana samodzielnie i zawierała dane o: </a:t>
            </a:r>
            <a:endParaRPr lang="pl-PL" altLang="pl-PL" sz="1400"/>
          </a:p>
          <a:p>
            <a:pPr lvl="2">
              <a:buFontTx/>
              <a:buChar char="•"/>
            </a:pPr>
            <a:r>
              <a:rPr lang="pl-PL" altLang="pl-PL" sz="1400">
                <a:cs typeface="Times New Roman" pitchFamily="18" charset="0"/>
              </a:rPr>
              <a:t>  książce: </a:t>
            </a:r>
            <a:r>
              <a:rPr lang="pl-PL" altLang="pl-PL" sz="1400" i="1">
                <a:solidFill>
                  <a:srgbClr val="0000FF"/>
                </a:solidFill>
                <a:cs typeface="Times New Roman" pitchFamily="18" charset="0"/>
              </a:rPr>
              <a:t>Syg</a:t>
            </a:r>
            <a:r>
              <a:rPr lang="pl-PL" altLang="pl-PL" sz="1400">
                <a:cs typeface="Times New Roman" pitchFamily="18" charset="0"/>
              </a:rPr>
              <a:t>, tekst 5-znakowy, klucz obcy, tytuł: </a:t>
            </a:r>
            <a:r>
              <a:rPr lang="pl-PL" altLang="pl-PL" sz="1400" i="1">
                <a:cs typeface="Times New Roman" pitchFamily="18" charset="0"/>
              </a:rPr>
              <a:t>Książka</a:t>
            </a:r>
          </a:p>
          <a:p>
            <a:pPr lvl="2">
              <a:buFontTx/>
              <a:buChar char="•"/>
            </a:pPr>
            <a:r>
              <a:rPr lang="pl-PL" altLang="pl-PL" sz="1400" i="1">
                <a:cs typeface="Times New Roman" pitchFamily="18" charset="0"/>
              </a:rPr>
              <a:t>  </a:t>
            </a:r>
            <a:r>
              <a:rPr lang="pl-PL" altLang="pl-PL" sz="1400">
                <a:cs typeface="Times New Roman" pitchFamily="18" charset="0"/>
              </a:rPr>
              <a:t>czytelniku: </a:t>
            </a:r>
            <a:r>
              <a:rPr lang="pl-PL" altLang="pl-PL" sz="1400" i="1">
                <a:solidFill>
                  <a:srgbClr val="0000FF"/>
                </a:solidFill>
                <a:cs typeface="Times New Roman" pitchFamily="18" charset="0"/>
              </a:rPr>
              <a:t>Id_czyt</a:t>
            </a:r>
            <a:r>
              <a:rPr lang="pl-PL" altLang="pl-PL" sz="1400">
                <a:cs typeface="Times New Roman" pitchFamily="18" charset="0"/>
              </a:rPr>
              <a:t>, tekst 5-znakowy,klucz obcy, tytuł: </a:t>
            </a:r>
            <a:r>
              <a:rPr lang="pl-PL" altLang="pl-PL" sz="1400" i="1">
                <a:cs typeface="Times New Roman" pitchFamily="18" charset="0"/>
              </a:rPr>
              <a:t>Czytelnik</a:t>
            </a:r>
          </a:p>
          <a:p>
            <a:pPr lvl="2">
              <a:buFontTx/>
              <a:buChar char="•"/>
            </a:pPr>
            <a:r>
              <a:rPr lang="pl-PL" altLang="pl-PL" sz="1400">
                <a:cs typeface="Times New Roman" pitchFamily="18" charset="0"/>
              </a:rPr>
              <a:t>  dacie wypożyczenia: </a:t>
            </a:r>
            <a:r>
              <a:rPr lang="pl-PL" altLang="pl-PL" sz="1400" i="1">
                <a:solidFill>
                  <a:srgbClr val="0000FF"/>
                </a:solidFill>
                <a:cs typeface="Times New Roman" pitchFamily="18" charset="0"/>
              </a:rPr>
              <a:t>Data_wyp</a:t>
            </a:r>
            <a:r>
              <a:rPr lang="pl-PL" altLang="pl-PL" sz="1400">
                <a:cs typeface="Times New Roman" pitchFamily="18" charset="0"/>
              </a:rPr>
              <a:t>, Data/Godzina, tytuł:  </a:t>
            </a:r>
            <a:r>
              <a:rPr lang="pl-PL" altLang="pl-PL" sz="1400" i="1">
                <a:cs typeface="Times New Roman" pitchFamily="18" charset="0"/>
              </a:rPr>
              <a:t>Data wypożyczenia</a:t>
            </a:r>
          </a:p>
          <a:p>
            <a:pPr lvl="2">
              <a:buFontTx/>
              <a:buChar char="•"/>
            </a:pPr>
            <a:r>
              <a:rPr lang="pl-PL" altLang="pl-PL" sz="1400" i="1">
                <a:cs typeface="Times New Roman" pitchFamily="18" charset="0"/>
              </a:rPr>
              <a:t>  </a:t>
            </a:r>
            <a:r>
              <a:rPr lang="pl-PL" altLang="pl-PL" sz="1400">
                <a:cs typeface="Times New Roman" pitchFamily="18" charset="0"/>
              </a:rPr>
              <a:t>dacie zwrotu: </a:t>
            </a:r>
            <a:r>
              <a:rPr lang="pl-PL" altLang="pl-PL" sz="1400" i="1">
                <a:solidFill>
                  <a:srgbClr val="0000FF"/>
                </a:solidFill>
                <a:cs typeface="Times New Roman" pitchFamily="18" charset="0"/>
              </a:rPr>
              <a:t>Data_zw</a:t>
            </a:r>
            <a:r>
              <a:rPr lang="pl-PL" altLang="pl-PL" sz="1400">
                <a:cs typeface="Times New Roman" pitchFamily="18" charset="0"/>
              </a:rPr>
              <a:t>, Data/Godzina, tytuł: </a:t>
            </a:r>
            <a:r>
              <a:rPr lang="pl-PL" altLang="pl-PL" sz="1400" i="1">
                <a:cs typeface="Times New Roman" pitchFamily="18" charset="0"/>
              </a:rPr>
              <a:t>Data zwrotu</a:t>
            </a:r>
            <a:r>
              <a:rPr lang="pl-PL" altLang="pl-PL" sz="1400">
                <a:cs typeface="Times New Roman" pitchFamily="18" charset="0"/>
              </a:rPr>
              <a:t>, wartość domyśla: </a:t>
            </a:r>
            <a:r>
              <a:rPr lang="pl-PL" altLang="pl-PL" sz="1400" i="1">
                <a:cs typeface="Times New Roman" pitchFamily="18" charset="0"/>
              </a:rPr>
              <a:t>Date()</a:t>
            </a:r>
          </a:p>
          <a:p>
            <a:pPr lvl="2"/>
            <a:r>
              <a:rPr lang="pl-PL" altLang="pl-PL" sz="1400">
                <a:cs typeface="Times New Roman" pitchFamily="18" charset="0"/>
              </a:rPr>
              <a:t>Klucz podstawowy tworzą pola: {</a:t>
            </a:r>
            <a:r>
              <a:rPr lang="pl-PL" altLang="pl-PL" sz="1400" i="1">
                <a:solidFill>
                  <a:srgbClr val="0000FF"/>
                </a:solidFill>
                <a:cs typeface="Times New Roman" pitchFamily="18" charset="0"/>
              </a:rPr>
              <a:t>Id_czyt</a:t>
            </a:r>
            <a:r>
              <a:rPr lang="pl-PL" altLang="pl-PL" sz="1400">
                <a:cs typeface="Times New Roman" pitchFamily="18" charset="0"/>
              </a:rPr>
              <a:t>, </a:t>
            </a:r>
            <a:r>
              <a:rPr lang="pl-PL" altLang="pl-PL" sz="1400" i="1">
                <a:solidFill>
                  <a:srgbClr val="0000FF"/>
                </a:solidFill>
                <a:cs typeface="Times New Roman" pitchFamily="18" charset="0"/>
              </a:rPr>
              <a:t>Data_zw</a:t>
            </a:r>
            <a:r>
              <a:rPr lang="pl-PL" altLang="pl-PL" sz="1400">
                <a:cs typeface="Times New Roman" pitchFamily="18" charset="0"/>
              </a:rPr>
              <a:t>}  </a:t>
            </a:r>
          </a:p>
          <a:p>
            <a:pPr marL="457200" indent="-457200">
              <a:buFont typeface="Times New Roman" pitchFamily="18" charset="0"/>
              <a:buAutoNum type="arabicPeriod" startAt="3"/>
            </a:pPr>
            <a:r>
              <a:rPr lang="pl-PL" altLang="pl-PL" sz="2000" b="1">
                <a:cs typeface="Times New Roman" pitchFamily="18" charset="0"/>
              </a:rPr>
              <a:t>Wprowadzanie danych</a:t>
            </a:r>
          </a:p>
          <a:p>
            <a:pPr lvl="1"/>
            <a:r>
              <a:rPr lang="pl-PL" altLang="pl-PL" sz="1600">
                <a:cs typeface="Times New Roman" pitchFamily="18" charset="0"/>
              </a:rPr>
              <a:t>W oknie widoku arkusza danych tabeli, poprzez menu podręczne (otwórz), lub z okna projektowego tabeli z menu głównego: </a:t>
            </a:r>
            <a:r>
              <a:rPr lang="pl-PL" altLang="pl-PL" sz="1600" i="1">
                <a:cs typeface="Times New Roman" pitchFamily="18" charset="0"/>
              </a:rPr>
              <a:t>Widok arkusza danych</a:t>
            </a:r>
            <a:endParaRPr lang="pl-PL" altLang="pl-PL" sz="1600">
              <a:cs typeface="Times New Roman" pitchFamily="18" charset="0"/>
            </a:endParaRPr>
          </a:p>
          <a:p>
            <a:pPr marL="457200" indent="-457200">
              <a:buFont typeface="Times New Roman" pitchFamily="18" charset="0"/>
              <a:buAutoNum type="arabicPeriod" startAt="4"/>
            </a:pPr>
            <a:r>
              <a:rPr lang="pl-PL" altLang="pl-PL" sz="2000" b="1">
                <a:cs typeface="Times New Roman" pitchFamily="18" charset="0"/>
              </a:rPr>
              <a:t>Import z pliku zewnętrznego</a:t>
            </a:r>
          </a:p>
          <a:p>
            <a:pPr lvl="1"/>
            <a:r>
              <a:rPr lang="pl-PL" altLang="pl-PL" sz="1600">
                <a:cs typeface="Times New Roman" pitchFamily="18" charset="0"/>
              </a:rPr>
              <a:t>Menu: </a:t>
            </a:r>
            <a:r>
              <a:rPr lang="pl-PL" altLang="pl-PL" sz="1600" i="1">
                <a:cs typeface="Times New Roman" pitchFamily="18" charset="0"/>
              </a:rPr>
              <a:t>Dane zewnętrzne/Importowanie</a:t>
            </a:r>
            <a:r>
              <a:rPr lang="pl-PL" altLang="pl-PL" sz="1600">
                <a:cs typeface="Times New Roman" pitchFamily="18" charset="0"/>
              </a:rPr>
              <a:t>, po czym wybrać właściwy format i plik do importu.</a:t>
            </a:r>
          </a:p>
          <a:p>
            <a:pPr lvl="1"/>
            <a:r>
              <a:rPr lang="pl-PL" altLang="pl-PL" sz="1600">
                <a:cs typeface="Times New Roman" pitchFamily="18" charset="0"/>
              </a:rPr>
              <a:t>Formaty: Ms Access, xml, innej aplikacji (xls/xlsx, txt), innych systemów bazodanowych (ORACLE, Dbase, Paradox – wyższe wersje MsAccess nie mają tej funkcjonalności).</a:t>
            </a:r>
          </a:p>
          <a:p>
            <a:pPr lvl="1"/>
            <a:endParaRPr lang="pl-PL" altLang="pl-PL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10668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	Relacja1-1 występuje wtedy, gdy jednemu rekordowi </a:t>
            </a:r>
            <a:br>
              <a:rPr lang="pl-PL" altLang="en-US" sz="2200"/>
            </a:br>
            <a:r>
              <a:rPr lang="pl-PL" altLang="en-US" sz="2200"/>
              <a:t>z tabeli A odpowiada co najwyżej jeden rekord z tabeli B </a:t>
            </a:r>
            <a:br>
              <a:rPr lang="pl-PL" altLang="en-US" sz="2200"/>
            </a:br>
            <a:r>
              <a:rPr lang="pl-PL" altLang="en-US" sz="2200"/>
              <a:t>i odwrotnie. </a:t>
            </a:r>
            <a:endParaRPr lang="pl-PL" altLang="en-US" sz="220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Rodzaj relacji: jeden-do-jednego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739900" y="2527300"/>
            <a:ext cx="5499100" cy="2935288"/>
            <a:chOff x="1096" y="1592"/>
            <a:chExt cx="3464" cy="1849"/>
          </a:xfrm>
        </p:grpSpPr>
        <p:grpSp>
          <p:nvGrpSpPr>
            <p:cNvPr id="14342" name="Group 16"/>
            <p:cNvGrpSpPr>
              <a:grpSpLocks/>
            </p:cNvGrpSpPr>
            <p:nvPr/>
          </p:nvGrpSpPr>
          <p:grpSpPr bwMode="auto">
            <a:xfrm>
              <a:off x="1096" y="1592"/>
              <a:ext cx="1008" cy="1849"/>
              <a:chOff x="1096" y="1592"/>
              <a:chExt cx="1008" cy="1849"/>
            </a:xfrm>
          </p:grpSpPr>
          <p:sp>
            <p:nvSpPr>
              <p:cNvPr id="14348" name="Text Box 5"/>
              <p:cNvSpPr txBox="1">
                <a:spLocks noChangeArrowheads="1"/>
              </p:cNvSpPr>
              <p:nvPr/>
            </p:nvSpPr>
            <p:spPr bwMode="auto">
              <a:xfrm>
                <a:off x="1128" y="1896"/>
                <a:ext cx="960" cy="1545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Kobieta_1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Kobieta_2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Kobieta_3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Kobieta_n</a:t>
                </a:r>
                <a:endParaRPr lang="pl-PL" altLang="en-US" sz="2200"/>
              </a:p>
            </p:txBody>
          </p:sp>
          <p:sp>
            <p:nvSpPr>
              <p:cNvPr id="14349" name="Text Box 6"/>
              <p:cNvSpPr txBox="1">
                <a:spLocks noChangeArrowheads="1"/>
              </p:cNvSpPr>
              <p:nvPr/>
            </p:nvSpPr>
            <p:spPr bwMode="auto">
              <a:xfrm>
                <a:off x="1096" y="1592"/>
                <a:ext cx="1008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KOBIETY</a:t>
                </a:r>
              </a:p>
            </p:txBody>
          </p:sp>
        </p:grpSp>
        <p:grpSp>
          <p:nvGrpSpPr>
            <p:cNvPr id="14343" name="Group 15"/>
            <p:cNvGrpSpPr>
              <a:grpSpLocks/>
            </p:cNvGrpSpPr>
            <p:nvPr/>
          </p:nvGrpSpPr>
          <p:grpSpPr bwMode="auto">
            <a:xfrm>
              <a:off x="3320" y="1616"/>
              <a:ext cx="1240" cy="1532"/>
              <a:chOff x="3320" y="1616"/>
              <a:chExt cx="1240" cy="1532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3320" y="1920"/>
                <a:ext cx="1240" cy="1228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Mężczyzna_1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Mężczyzna 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Mężczyzna _m</a:t>
                </a:r>
                <a:endParaRPr lang="pl-PL" altLang="en-US" sz="2200"/>
              </a:p>
            </p:txBody>
          </p:sp>
          <p:sp>
            <p:nvSpPr>
              <p:cNvPr id="14347" name="Text Box 8"/>
              <p:cNvSpPr txBox="1">
                <a:spLocks noChangeArrowheads="1"/>
              </p:cNvSpPr>
              <p:nvPr/>
            </p:nvSpPr>
            <p:spPr bwMode="auto">
              <a:xfrm>
                <a:off x="3360" y="1616"/>
                <a:ext cx="1152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MĘŻCZYŹNI</a:t>
                </a:r>
              </a:p>
            </p:txBody>
          </p:sp>
        </p:grpSp>
        <p:sp>
          <p:nvSpPr>
            <p:cNvPr id="14344" name="Line 12"/>
            <p:cNvSpPr>
              <a:spLocks noChangeShapeType="1"/>
            </p:cNvSpPr>
            <p:nvPr/>
          </p:nvSpPr>
          <p:spPr bwMode="auto">
            <a:xfrm flipV="1">
              <a:off x="2112" y="2064"/>
              <a:ext cx="1152" cy="1248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5" name="Line 13"/>
            <p:cNvSpPr>
              <a:spLocks noChangeShapeType="1"/>
            </p:cNvSpPr>
            <p:nvPr/>
          </p:nvSpPr>
          <p:spPr bwMode="auto">
            <a:xfrm>
              <a:off x="2112" y="2688"/>
              <a:ext cx="1152" cy="336"/>
            </a:xfrm>
            <a:prstGeom prst="line">
              <a:avLst/>
            </a:prstGeom>
            <a:noFill/>
            <a:ln w="25400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566863" y="5738813"/>
            <a:ext cx="5846762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2200"/>
              <a:t>Relacja „</a:t>
            </a:r>
            <a:r>
              <a:rPr lang="pl-PL" altLang="en-US" sz="2200" b="1"/>
              <a:t>związek małżeński”</a:t>
            </a:r>
            <a:r>
              <a:rPr lang="pl-PL" altLang="en-US" sz="2200"/>
              <a:t> jest relacją typu 1-1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11430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	Relacja 1- </a:t>
            </a:r>
            <a:r>
              <a:rPr lang="pl-PL" altLang="en-US" sz="2200">
                <a:sym typeface="Symbol" pitchFamily="18" charset="2"/>
              </a:rPr>
              <a:t></a:t>
            </a:r>
            <a:r>
              <a:rPr lang="pl-PL" altLang="en-US" sz="2200"/>
              <a:t> występuje wtedy, gdy jednemu rekordowi z tabeli A może odpowiadać więcej niż jeden rekord z tabeli B, a jednemu rekordowi z tabeli B odpowiada co najwyżej jeden rekord z tabeli A.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Rodzaj relacji: jeden-do-wiele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660525" y="6121400"/>
            <a:ext cx="57658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2200"/>
              <a:t>Relacja „</a:t>
            </a:r>
            <a:r>
              <a:rPr lang="pl-PL" altLang="en-US" sz="2200" b="1"/>
              <a:t>dzieci w rodzinie”</a:t>
            </a:r>
            <a:r>
              <a:rPr lang="pl-PL" altLang="en-US" sz="2200"/>
              <a:t> jest relacją typu 1- </a:t>
            </a:r>
            <a:r>
              <a:rPr lang="pl-PL" altLang="en-US" sz="2200">
                <a:sym typeface="Symbol" pitchFamily="18" charset="2"/>
              </a:rPr>
              <a:t></a:t>
            </a:r>
            <a:endParaRPr lang="pl-PL" altLang="en-US" sz="220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52600" y="2438400"/>
            <a:ext cx="5473700" cy="3514725"/>
            <a:chOff x="1104" y="1536"/>
            <a:chExt cx="3448" cy="2214"/>
          </a:xfrm>
        </p:grpSpPr>
        <p:grpSp>
          <p:nvGrpSpPr>
            <p:cNvPr id="15366" name="Group 16"/>
            <p:cNvGrpSpPr>
              <a:grpSpLocks/>
            </p:cNvGrpSpPr>
            <p:nvPr/>
          </p:nvGrpSpPr>
          <p:grpSpPr bwMode="auto">
            <a:xfrm>
              <a:off x="1104" y="1536"/>
              <a:ext cx="1008" cy="1556"/>
              <a:chOff x="1104" y="1584"/>
              <a:chExt cx="1008" cy="1556"/>
            </a:xfrm>
          </p:grpSpPr>
          <p:sp>
            <p:nvSpPr>
              <p:cNvPr id="15374" name="Text Box 5"/>
              <p:cNvSpPr txBox="1">
                <a:spLocks noChangeArrowheads="1"/>
              </p:cNvSpPr>
              <p:nvPr/>
            </p:nvSpPr>
            <p:spPr bwMode="auto">
              <a:xfrm>
                <a:off x="1128" y="1912"/>
                <a:ext cx="960" cy="1228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Rodzina_1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Rodzina _2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Rodzina</a:t>
                </a:r>
                <a:r>
                  <a:rPr lang="pl-PL" altLang="en-US" sz="2200">
                    <a:solidFill>
                      <a:srgbClr val="008000"/>
                    </a:solidFill>
                  </a:rPr>
                  <a:t> </a:t>
                </a:r>
                <a:r>
                  <a:rPr lang="pl-PL" altLang="en-US" sz="2200"/>
                  <a:t>_n</a:t>
                </a:r>
              </a:p>
            </p:txBody>
          </p:sp>
          <p:sp>
            <p:nvSpPr>
              <p:cNvPr id="15375" name="Text Box 6"/>
              <p:cNvSpPr txBox="1">
                <a:spLocks noChangeArrowheads="1"/>
              </p:cNvSpPr>
              <p:nvPr/>
            </p:nvSpPr>
            <p:spPr bwMode="auto">
              <a:xfrm>
                <a:off x="1104" y="1584"/>
                <a:ext cx="1008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RODZINY</a:t>
                </a:r>
              </a:p>
            </p:txBody>
          </p:sp>
        </p:grpSp>
        <p:grpSp>
          <p:nvGrpSpPr>
            <p:cNvPr id="15367" name="Group 15"/>
            <p:cNvGrpSpPr>
              <a:grpSpLocks/>
            </p:cNvGrpSpPr>
            <p:nvPr/>
          </p:nvGrpSpPr>
          <p:grpSpPr bwMode="auto">
            <a:xfrm>
              <a:off x="3312" y="1584"/>
              <a:ext cx="1240" cy="2166"/>
              <a:chOff x="3312" y="1632"/>
              <a:chExt cx="1240" cy="2166"/>
            </a:xfrm>
          </p:grpSpPr>
          <p:sp>
            <p:nvSpPr>
              <p:cNvPr id="15372" name="Text Box 8"/>
              <p:cNvSpPr txBox="1">
                <a:spLocks noChangeArrowheads="1"/>
              </p:cNvSpPr>
              <p:nvPr/>
            </p:nvSpPr>
            <p:spPr bwMode="auto">
              <a:xfrm>
                <a:off x="3312" y="1936"/>
                <a:ext cx="1240" cy="186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Dziecko_1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Dziecko _2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Dziecko _3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Dziecko _m-1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Dziecko _m</a:t>
                </a:r>
                <a:endParaRPr lang="pl-PL" altLang="en-US" sz="2200"/>
              </a:p>
            </p:txBody>
          </p:sp>
          <p:sp>
            <p:nvSpPr>
              <p:cNvPr id="15373" name="Text Box 9"/>
              <p:cNvSpPr txBox="1">
                <a:spLocks noChangeArrowheads="1"/>
              </p:cNvSpPr>
              <p:nvPr/>
            </p:nvSpPr>
            <p:spPr bwMode="auto">
              <a:xfrm>
                <a:off x="3352" y="1632"/>
                <a:ext cx="1152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DZIECI</a:t>
                </a:r>
              </a:p>
            </p:txBody>
          </p:sp>
        </p:grpSp>
        <p:sp>
          <p:nvSpPr>
            <p:cNvPr id="15368" name="Line 10"/>
            <p:cNvSpPr>
              <a:spLocks noChangeShapeType="1"/>
            </p:cNvSpPr>
            <p:nvPr/>
          </p:nvSpPr>
          <p:spPr bwMode="auto">
            <a:xfrm>
              <a:off x="2112" y="2016"/>
              <a:ext cx="1152" cy="288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5369" name="Group 14"/>
            <p:cNvGrpSpPr>
              <a:grpSpLocks/>
            </p:cNvGrpSpPr>
            <p:nvPr/>
          </p:nvGrpSpPr>
          <p:grpSpPr bwMode="auto">
            <a:xfrm>
              <a:off x="2112" y="2400"/>
              <a:ext cx="1152" cy="1200"/>
              <a:chOff x="2112" y="2448"/>
              <a:chExt cx="1152" cy="1200"/>
            </a:xfrm>
          </p:grpSpPr>
          <p:sp>
            <p:nvSpPr>
              <p:cNvPr id="15370" name="Line 11"/>
              <p:cNvSpPr>
                <a:spLocks noChangeShapeType="1"/>
              </p:cNvSpPr>
              <p:nvPr/>
            </p:nvSpPr>
            <p:spPr bwMode="auto">
              <a:xfrm>
                <a:off x="2112" y="2448"/>
                <a:ext cx="1152" cy="864"/>
              </a:xfrm>
              <a:prstGeom prst="line">
                <a:avLst/>
              </a:prstGeom>
              <a:noFill/>
              <a:ln w="25400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1" name="Line 13"/>
              <p:cNvSpPr>
                <a:spLocks noChangeShapeType="1"/>
              </p:cNvSpPr>
              <p:nvPr/>
            </p:nvSpPr>
            <p:spPr bwMode="auto">
              <a:xfrm>
                <a:off x="2112" y="2448"/>
                <a:ext cx="1152" cy="1200"/>
              </a:xfrm>
              <a:prstGeom prst="line">
                <a:avLst/>
              </a:prstGeom>
              <a:noFill/>
              <a:ln w="25400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" y="1066800"/>
            <a:ext cx="8915400" cy="11430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	Relacja </a:t>
            </a:r>
            <a:r>
              <a:rPr lang="pl-PL" altLang="en-US" sz="2200">
                <a:sym typeface="Symbol" pitchFamily="18" charset="2"/>
              </a:rPr>
              <a:t></a:t>
            </a:r>
            <a:r>
              <a:rPr lang="pl-PL" altLang="en-US" sz="2200"/>
              <a:t> - </a:t>
            </a:r>
            <a:r>
              <a:rPr lang="pl-PL" altLang="en-US" sz="2200">
                <a:sym typeface="Symbol" pitchFamily="18" charset="2"/>
              </a:rPr>
              <a:t></a:t>
            </a:r>
            <a:r>
              <a:rPr lang="pl-PL" altLang="en-US" sz="2200"/>
              <a:t> występuje wtedy, gdy jednemu rekordowi z tabeli A może odpowiadać więcej niż jeden rekord z tabeli B i jednemu rekordowi z tabeli B może odpowiadać więcej niż jeden rekord z tabeli A.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Rodzaj relacji: wiele-do-wiele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50838" y="6145213"/>
            <a:ext cx="8609012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2000"/>
              <a:t>Relacja „</a:t>
            </a:r>
            <a:r>
              <a:rPr lang="pl-PL" altLang="en-US" sz="2000" b="1"/>
              <a:t>sympatyzowanie z osobnikiem płci przeciwnej”</a:t>
            </a:r>
            <a:r>
              <a:rPr lang="pl-PL" altLang="en-US" sz="2000"/>
              <a:t> jest relacją typu </a:t>
            </a:r>
            <a:r>
              <a:rPr lang="pl-PL" altLang="en-US" sz="2000">
                <a:sym typeface="Symbol" pitchFamily="18" charset="2"/>
              </a:rPr>
              <a:t></a:t>
            </a:r>
            <a:r>
              <a:rPr lang="pl-PL" altLang="en-US" sz="2000"/>
              <a:t> - </a:t>
            </a:r>
            <a:r>
              <a:rPr lang="pl-PL" altLang="en-US" sz="2000">
                <a:sym typeface="Symbol" pitchFamily="18" charset="2"/>
              </a:rPr>
              <a:t>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22400" y="2498725"/>
            <a:ext cx="5803900" cy="3168650"/>
            <a:chOff x="896" y="1574"/>
            <a:chExt cx="3656" cy="1996"/>
          </a:xfrm>
        </p:grpSpPr>
        <p:grpSp>
          <p:nvGrpSpPr>
            <p:cNvPr id="16390" name="Group 20"/>
            <p:cNvGrpSpPr>
              <a:grpSpLocks/>
            </p:cNvGrpSpPr>
            <p:nvPr/>
          </p:nvGrpSpPr>
          <p:grpSpPr bwMode="auto">
            <a:xfrm>
              <a:off x="896" y="1574"/>
              <a:ext cx="1296" cy="1996"/>
              <a:chOff x="896" y="1574"/>
              <a:chExt cx="1296" cy="1996"/>
            </a:xfrm>
          </p:grpSpPr>
          <p:sp>
            <p:nvSpPr>
              <p:cNvPr id="16399" name="Text Box 7"/>
              <p:cNvSpPr txBox="1">
                <a:spLocks noChangeArrowheads="1"/>
              </p:cNvSpPr>
              <p:nvPr/>
            </p:nvSpPr>
            <p:spPr bwMode="auto">
              <a:xfrm>
                <a:off x="960" y="1872"/>
                <a:ext cx="1176" cy="1698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 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Dziewczyna_3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Dziewczyna_n</a:t>
                </a:r>
              </a:p>
            </p:txBody>
          </p:sp>
          <p:sp>
            <p:nvSpPr>
              <p:cNvPr id="16400" name="Text Box 8"/>
              <p:cNvSpPr txBox="1">
                <a:spLocks noChangeArrowheads="1"/>
              </p:cNvSpPr>
              <p:nvPr/>
            </p:nvSpPr>
            <p:spPr bwMode="auto">
              <a:xfrm>
                <a:off x="896" y="1574"/>
                <a:ext cx="1296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DZIEWCZĘTA</a:t>
                </a:r>
                <a:endParaRPr lang="pl-PL" altLang="en-US" sz="2000"/>
              </a:p>
            </p:txBody>
          </p:sp>
        </p:grpSp>
        <p:grpSp>
          <p:nvGrpSpPr>
            <p:cNvPr id="16391" name="Group 9"/>
            <p:cNvGrpSpPr>
              <a:grpSpLocks/>
            </p:cNvGrpSpPr>
            <p:nvPr/>
          </p:nvGrpSpPr>
          <p:grpSpPr bwMode="auto">
            <a:xfrm>
              <a:off x="3312" y="1584"/>
              <a:ext cx="1240" cy="1755"/>
              <a:chOff x="3312" y="1632"/>
              <a:chExt cx="1240" cy="1690"/>
            </a:xfrm>
          </p:grpSpPr>
          <p:sp>
            <p:nvSpPr>
              <p:cNvPr id="16397" name="Text Box 10"/>
              <p:cNvSpPr txBox="1">
                <a:spLocks noChangeArrowheads="1"/>
              </p:cNvSpPr>
              <p:nvPr/>
            </p:nvSpPr>
            <p:spPr bwMode="auto">
              <a:xfrm>
                <a:off x="3312" y="1936"/>
                <a:ext cx="1240" cy="1386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Chłopiec_1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 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 _3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 _m</a:t>
                </a:r>
              </a:p>
            </p:txBody>
          </p:sp>
          <p:sp>
            <p:nvSpPr>
              <p:cNvPr id="16398" name="Text Box 11"/>
              <p:cNvSpPr txBox="1">
                <a:spLocks noChangeArrowheads="1"/>
              </p:cNvSpPr>
              <p:nvPr/>
            </p:nvSpPr>
            <p:spPr bwMode="auto">
              <a:xfrm>
                <a:off x="3352" y="1632"/>
                <a:ext cx="1152" cy="24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CHŁOPCY</a:t>
                </a:r>
              </a:p>
            </p:txBody>
          </p:sp>
        </p:grpSp>
        <p:grpSp>
          <p:nvGrpSpPr>
            <p:cNvPr id="16392" name="Group 21"/>
            <p:cNvGrpSpPr>
              <a:grpSpLocks/>
            </p:cNvGrpSpPr>
            <p:nvPr/>
          </p:nvGrpSpPr>
          <p:grpSpPr bwMode="auto">
            <a:xfrm>
              <a:off x="2112" y="2016"/>
              <a:ext cx="1248" cy="1248"/>
              <a:chOff x="2112" y="2016"/>
              <a:chExt cx="1248" cy="1248"/>
            </a:xfrm>
          </p:grpSpPr>
          <p:sp>
            <p:nvSpPr>
              <p:cNvPr id="16393" name="Line 16"/>
              <p:cNvSpPr>
                <a:spLocks noChangeShapeType="1"/>
              </p:cNvSpPr>
              <p:nvPr/>
            </p:nvSpPr>
            <p:spPr bwMode="auto">
              <a:xfrm>
                <a:off x="2112" y="2016"/>
                <a:ext cx="1200" cy="6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394" name="Line 17"/>
              <p:cNvSpPr>
                <a:spLocks noChangeShapeType="1"/>
              </p:cNvSpPr>
              <p:nvPr/>
            </p:nvSpPr>
            <p:spPr bwMode="auto">
              <a:xfrm>
                <a:off x="2112" y="2016"/>
                <a:ext cx="1248" cy="1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395" name="Line 18"/>
              <p:cNvSpPr>
                <a:spLocks noChangeShapeType="1"/>
              </p:cNvSpPr>
              <p:nvPr/>
            </p:nvSpPr>
            <p:spPr bwMode="auto">
              <a:xfrm>
                <a:off x="2112" y="2016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396" name="Line 19"/>
              <p:cNvSpPr>
                <a:spLocks noChangeShapeType="1"/>
              </p:cNvSpPr>
              <p:nvPr/>
            </p:nvSpPr>
            <p:spPr bwMode="auto">
              <a:xfrm>
                <a:off x="2136" y="2648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016000"/>
            <a:ext cx="7772400" cy="5627688"/>
          </a:xfrm>
        </p:spPr>
        <p:txBody>
          <a:bodyPr/>
          <a:lstStyle/>
          <a:p>
            <a:r>
              <a:rPr lang="pl-PL" altLang="en-US" sz="2400"/>
              <a:t>Zalety:</a:t>
            </a:r>
          </a:p>
          <a:p>
            <a:pPr lvl="1"/>
            <a:r>
              <a:rPr lang="pl-PL" altLang="en-US" sz="2000"/>
              <a:t>możliwość wymuszenia więzów integralności między tabelami </a:t>
            </a:r>
            <a:r>
              <a:rPr lang="pl-PL" altLang="en-US" sz="2000">
                <a:sym typeface="Symbol" pitchFamily="18" charset="2"/>
              </a:rPr>
              <a:t> zapewnienie spójno</a:t>
            </a:r>
            <a:r>
              <a:rPr lang="pl-PL" altLang="en-US" sz="2000"/>
              <a:t>ś</a:t>
            </a:r>
            <a:r>
              <a:rPr lang="pl-PL" altLang="en-US" sz="2000">
                <a:sym typeface="Symbol" pitchFamily="18" charset="2"/>
              </a:rPr>
              <a:t>ci bazy i cz</a:t>
            </a:r>
            <a:r>
              <a:rPr lang="pl-PL" altLang="en-US" sz="2000"/>
              <a:t>ęś</a:t>
            </a:r>
            <a:r>
              <a:rPr lang="pl-PL" altLang="en-US" sz="2000">
                <a:sym typeface="Symbol" pitchFamily="18" charset="2"/>
              </a:rPr>
              <a:t>ciowe zabezpieczenie przed wprowadzaniem b</a:t>
            </a:r>
            <a:r>
              <a:rPr lang="pl-PL" altLang="en-US" sz="2000"/>
              <a:t>łę</a:t>
            </a:r>
            <a:r>
              <a:rPr lang="pl-PL" altLang="en-US" sz="2000">
                <a:sym typeface="Symbol" pitchFamily="18" charset="2"/>
              </a:rPr>
              <a:t>dnych danych, </a:t>
            </a:r>
          </a:p>
          <a:p>
            <a:pPr lvl="1"/>
            <a:r>
              <a:rPr lang="pl-PL" altLang="en-US" sz="2000"/>
              <a:t>automatyczne tworzenie powiązań w kwerendach, formularzach sprzężonych i raportach z podraportami (MS Access).</a:t>
            </a:r>
          </a:p>
          <a:p>
            <a:r>
              <a:rPr lang="pl-PL" altLang="en-US" sz="2400"/>
              <a:t>Warunki tworzenia powiązań z wymuszeniem więzów integralności:</a:t>
            </a:r>
          </a:p>
          <a:p>
            <a:pPr lvl="1"/>
            <a:r>
              <a:rPr lang="pl-PL" altLang="en-US" sz="2000"/>
              <a:t>obecność klucza obcego w tabeli </a:t>
            </a:r>
            <a:r>
              <a:rPr lang="pl-PL" altLang="en-US" sz="2000" b="1">
                <a:solidFill>
                  <a:srgbClr val="CC3300"/>
                </a:solidFill>
              </a:rPr>
              <a:t>podrzędnej</a:t>
            </a:r>
            <a:r>
              <a:rPr lang="pl-PL" altLang="en-US" sz="2000"/>
              <a:t> i klucza podstawowego w tabeli </a:t>
            </a:r>
            <a:r>
              <a:rPr lang="pl-PL" altLang="en-US" sz="2000" b="1">
                <a:solidFill>
                  <a:srgbClr val="CC3300"/>
                </a:solidFill>
              </a:rPr>
              <a:t>nadrzędnej</a:t>
            </a:r>
            <a:r>
              <a:rPr lang="pl-PL" altLang="en-US" sz="2000"/>
              <a:t>,</a:t>
            </a:r>
          </a:p>
          <a:p>
            <a:pPr lvl="1"/>
            <a:r>
              <a:rPr lang="pl-PL" altLang="en-US" sz="2000"/>
              <a:t>ten sam typ danych w ww. polach,</a:t>
            </a:r>
          </a:p>
          <a:p>
            <a:pPr lvl="1"/>
            <a:r>
              <a:rPr lang="pl-PL" altLang="en-US" sz="2000"/>
              <a:t>wartości klucza obcego w tabeli podrzędnej nie mogą wykraczać poza zbiór wartości odpowiedniego klucza głównego w tabeli nadrzędnej (dla więzów integralności),</a:t>
            </a:r>
          </a:p>
          <a:p>
            <a:pPr lvl="1"/>
            <a:r>
              <a:rPr lang="pl-PL" altLang="en-US" sz="2000"/>
              <a:t>obie tabele muszą należeć lub być przyłączone do tej samej bazy danych.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9063"/>
            <a:ext cx="8588375" cy="93345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Charakterystyka powiązań między tabelami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74613"/>
            <a:ext cx="9144000" cy="11938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/>
              <a:t>Konsekwencje wymuszenia więzów integralności w powiązaniu między tabelami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97887" cy="4484688"/>
          </a:xfrm>
        </p:spPr>
        <p:txBody>
          <a:bodyPr/>
          <a:lstStyle/>
          <a:p>
            <a:pPr marL="285750" lvl="1">
              <a:buFont typeface="Arial" charset="0"/>
              <a:buChar char="•"/>
            </a:pPr>
            <a:r>
              <a:rPr lang="pl-PL" altLang="en-US" sz="2400"/>
              <a:t>Nie można dodać rekordu w tabeli podrzędnej z wartością klucza obcego nieobecną w tabeli nadrzędnej.</a:t>
            </a:r>
          </a:p>
          <a:p>
            <a:pPr marL="285750" lvl="1">
              <a:buFont typeface="Arial" charset="0"/>
              <a:buChar char="•"/>
            </a:pPr>
            <a:r>
              <a:rPr lang="pl-PL" altLang="en-US" sz="2400"/>
              <a:t>Nie można usunąć rekordu z tabeli nadrzędnej, jeżeli w tabeli podrzędnej istnieją odpowiadające mu rekordy, chyba że wprowadzi się opcję kaskadowego usuwania rekordów powiązanych.</a:t>
            </a:r>
          </a:p>
          <a:p>
            <a:pPr marL="285750" lvl="1">
              <a:buFont typeface="Arial" charset="0"/>
              <a:buChar char="•"/>
            </a:pPr>
            <a:r>
              <a:rPr lang="pl-PL" altLang="en-US" sz="2400"/>
              <a:t>Nie można zmienić wartości klucza głównego w tabeli  nadrzędnej, jeżeli w tabeli podrzędnej istnieją rekordy powiązane (z odpowiadającymi wartościami klucza obcego), chyba że wprowadzi się opcję kaskadowej aktualizacji powiązanych pól.</a:t>
            </a:r>
          </a:p>
          <a:p>
            <a:pPr marL="285750" lvl="1">
              <a:buFont typeface="Arial" charset="0"/>
              <a:buChar char="•"/>
            </a:pPr>
            <a:endParaRPr lang="pl-PL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5425"/>
            <a:ext cx="8178800" cy="9398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Podstawowe pojęcia baz danych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607425" cy="5357813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100" b="1">
                <a:solidFill>
                  <a:schemeClr val="hlink"/>
                </a:solidFill>
              </a:rPr>
              <a:t>Baza danych </a:t>
            </a:r>
            <a:r>
              <a:rPr lang="pl-PL" altLang="en-US" sz="2100"/>
              <a:t>– zbiór różnego typu danych (tekstowe, liczbowe, ich podtypy, w szczególności: data/godzina) powiązanych ze sobą logicznie i przechowywanych na nośnikach pamięci masowej.</a:t>
            </a:r>
          </a:p>
          <a:p>
            <a:pPr>
              <a:buFontTx/>
              <a:buNone/>
            </a:pPr>
            <a:r>
              <a:rPr lang="pl-PL" altLang="en-US" sz="2100" b="1">
                <a:solidFill>
                  <a:schemeClr val="hlink"/>
                </a:solidFill>
              </a:rPr>
              <a:t>Tabela = relacja </a:t>
            </a:r>
            <a:r>
              <a:rPr lang="pl-PL" altLang="en-US" sz="2100"/>
              <a:t>– wydzielony logicznie zbiór danych zorganizowanych w postaci struktury składającej się z wierszy i kolumn; jest podstawowym element bazy danych.</a:t>
            </a:r>
          </a:p>
          <a:p>
            <a:pPr>
              <a:buFontTx/>
              <a:buNone/>
            </a:pPr>
            <a:r>
              <a:rPr lang="pl-PL" altLang="en-US" sz="2100" b="1">
                <a:solidFill>
                  <a:schemeClr val="hlink"/>
                </a:solidFill>
              </a:rPr>
              <a:t>Relacyjna baza danych </a:t>
            </a:r>
            <a:r>
              <a:rPr lang="pl-PL" altLang="en-US" sz="2100"/>
              <a:t>– system powiązanych ze sobą znormalizowanych relacji (tabel). </a:t>
            </a:r>
          </a:p>
          <a:p>
            <a:pPr>
              <a:buFontTx/>
              <a:buNone/>
            </a:pPr>
            <a:r>
              <a:rPr lang="pl-PL" altLang="en-US" sz="2100" b="1">
                <a:solidFill>
                  <a:srgbClr val="FF0000"/>
                </a:solidFill>
              </a:rPr>
              <a:t>Struktura (projekt) bazy danych</a:t>
            </a:r>
            <a:r>
              <a:rPr lang="pl-PL" altLang="en-US" sz="2100"/>
              <a:t> – zbiór tabel (danych co najmniej poprzez projekty tabel) oraz powiązania między tymi tabelami.</a:t>
            </a:r>
          </a:p>
          <a:p>
            <a:pPr>
              <a:buFontTx/>
              <a:buNone/>
            </a:pPr>
            <a:r>
              <a:rPr lang="pl-PL" altLang="en-US" sz="2100" b="1">
                <a:solidFill>
                  <a:srgbClr val="FF0000"/>
                </a:solidFill>
              </a:rPr>
              <a:t>System Zarządzania Bazami Danych (SZBD) </a:t>
            </a:r>
            <a:r>
              <a:rPr lang="pl-PL" altLang="en-US" sz="2100"/>
              <a:t>– program lub programy komputerowe (system oprogramowania) do obsługi baz danych, tj. do tworzenia i  modyfikacji struktury bazy, wprowadzania, usuwania i modyfikacji danych, tworzenia, usuwania i modyfikacji powiązań, zestawiania informacji (definiowanie zapytań)) oraz do zarządzania użytkownikami bazy.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ela 41"/>
          <p:cNvGraphicFramePr>
            <a:graphicFrameLocks noGrp="1"/>
          </p:cNvGraphicFramePr>
          <p:nvPr/>
        </p:nvGraphicFramePr>
        <p:xfrm>
          <a:off x="71438" y="2000250"/>
          <a:ext cx="8853487" cy="3629030"/>
        </p:xfrm>
        <a:graphic>
          <a:graphicData uri="http://schemas.openxmlformats.org/drawingml/2006/table">
            <a:tbl>
              <a:tblPr/>
              <a:tblGrid>
                <a:gridCol w="788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Nazwisko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Imię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Data_zap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Pesel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Data_wyp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Data_zw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Limit_cz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Kowalski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Janusz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1998.12.03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7812033323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0001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2000.05.12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2000.11.12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Podręcznik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Kowalski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Janusz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1998.12.03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7812033323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0002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1999.12.15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2000.10.11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Poradnik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bbb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bbb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bbb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rrrr.mm.dd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cccccccccc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0011</a:t>
                      </a:r>
                      <a:endParaRPr kumimoji="0" lang="pl-PL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Tyt_20</a:t>
                      </a:r>
                      <a:endParaRPr kumimoji="0" lang="pl-PL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Aut_10</a:t>
                      </a:r>
                      <a:endParaRPr kumimoji="0" lang="pl-PL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rrrr.mm.dd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rrrr.mm.dd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Podręcznik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Nawrocki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Adam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2008.12.04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8004124561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0004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2010.10.02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2010.10.07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Leksykon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Nawrocki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Andrzej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2008.12.04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8105308897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0034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2013.06.24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rrrr.mm.dd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Podręcznik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Paprocka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Elwira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1.03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7901047856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0021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2012.04.30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2012.05.30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Leksykon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Arends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Adres_6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2013.10.15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7710144345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0072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2013.11.23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2013.12.02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Leksykon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Arends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Adres_6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2013.10.15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8204184572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0213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Tyt_12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2014.02.14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rrrr.mm.dd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Poradnik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Bracki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Leszek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2000.07.01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7911196787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cccc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llllll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aaaa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rrrr.mm.dd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rrrr.mm.dd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lllllllll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6858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200" b="1"/>
              <a:t>Pojęcia podstawowe w tabeli </a:t>
            </a:r>
          </a:p>
        </p:txBody>
      </p:sp>
      <p:sp>
        <p:nvSpPr>
          <p:cNvPr id="5268" name="Rectangle 18"/>
          <p:cNvSpPr>
            <a:spLocks noChangeArrowheads="1"/>
          </p:cNvSpPr>
          <p:nvPr/>
        </p:nvSpPr>
        <p:spPr bwMode="auto">
          <a:xfrm>
            <a:off x="1901825" y="5838825"/>
            <a:ext cx="5340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2000" b="1"/>
              <a:t>Tabela WYPOŻYCZALNIA BIBLIOTECZNA</a:t>
            </a:r>
          </a:p>
        </p:txBody>
      </p:sp>
      <p:sp>
        <p:nvSpPr>
          <p:cNvPr id="5269" name="Text Box 29"/>
          <p:cNvSpPr txBox="1">
            <a:spLocks noChangeArrowheads="1"/>
          </p:cNvSpPr>
          <p:nvPr/>
        </p:nvSpPr>
        <p:spPr bwMode="auto">
          <a:xfrm>
            <a:off x="192088" y="838200"/>
            <a:ext cx="43434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1800" b="1" i="1"/>
              <a:t>Schemat (projekt, struktura) tabeli = </a:t>
            </a:r>
            <a:br>
              <a:rPr lang="pl-PL" altLang="en-US" sz="1800" b="1" i="1"/>
            </a:br>
            <a:r>
              <a:rPr lang="pl-PL" altLang="en-US" sz="1800" b="1" i="1"/>
              <a:t>zbiór atrybutów i przypisanych im własności</a:t>
            </a:r>
            <a:endParaRPr lang="pl-PL" altLang="en-US" sz="1800"/>
          </a:p>
        </p:txBody>
      </p:sp>
      <p:sp>
        <p:nvSpPr>
          <p:cNvPr id="5270" name="Line 30"/>
          <p:cNvSpPr>
            <a:spLocks noChangeShapeType="1"/>
          </p:cNvSpPr>
          <p:nvPr/>
        </p:nvSpPr>
        <p:spPr bwMode="auto">
          <a:xfrm flipH="1">
            <a:off x="571500" y="1428750"/>
            <a:ext cx="28575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271" name="Line 31"/>
          <p:cNvSpPr>
            <a:spLocks noChangeShapeType="1"/>
          </p:cNvSpPr>
          <p:nvPr/>
        </p:nvSpPr>
        <p:spPr bwMode="auto">
          <a:xfrm>
            <a:off x="1597025" y="1500188"/>
            <a:ext cx="46038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272" name="Line 32"/>
          <p:cNvSpPr>
            <a:spLocks noChangeShapeType="1"/>
          </p:cNvSpPr>
          <p:nvPr/>
        </p:nvSpPr>
        <p:spPr bwMode="auto">
          <a:xfrm>
            <a:off x="3071813" y="1428750"/>
            <a:ext cx="385762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273" name="Text Box 33"/>
          <p:cNvSpPr txBox="1">
            <a:spLocks noChangeArrowheads="1"/>
          </p:cNvSpPr>
          <p:nvPr/>
        </p:nvSpPr>
        <p:spPr bwMode="auto">
          <a:xfrm>
            <a:off x="4876800" y="758825"/>
            <a:ext cx="2451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b="1" i="1">
                <a:solidFill>
                  <a:srgbClr val="0000FF"/>
                </a:solidFill>
              </a:rPr>
              <a:t>Atrybut=Kolumna=Pole</a:t>
            </a:r>
            <a:endParaRPr lang="pl-PL" altLang="en-US">
              <a:solidFill>
                <a:srgbClr val="0000FF"/>
              </a:solidFill>
            </a:endParaRPr>
          </a:p>
        </p:txBody>
      </p:sp>
      <p:sp>
        <p:nvSpPr>
          <p:cNvPr id="5274" name="Line 35"/>
          <p:cNvSpPr>
            <a:spLocks noChangeShapeType="1"/>
          </p:cNvSpPr>
          <p:nvPr/>
        </p:nvSpPr>
        <p:spPr bwMode="auto">
          <a:xfrm>
            <a:off x="5486400" y="1143000"/>
            <a:ext cx="442913" cy="7858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275" name="Line 38"/>
          <p:cNvSpPr>
            <a:spLocks noChangeShapeType="1"/>
          </p:cNvSpPr>
          <p:nvPr/>
        </p:nvSpPr>
        <p:spPr bwMode="auto">
          <a:xfrm flipH="1">
            <a:off x="6215063" y="1484313"/>
            <a:ext cx="85725" cy="18732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276" name="Text Box 44"/>
          <p:cNvSpPr txBox="1">
            <a:spLocks noChangeArrowheads="1"/>
          </p:cNvSpPr>
          <p:nvPr/>
        </p:nvSpPr>
        <p:spPr bwMode="auto">
          <a:xfrm>
            <a:off x="6705600" y="1462088"/>
            <a:ext cx="24130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b="1" i="1">
                <a:solidFill>
                  <a:srgbClr val="FF0000"/>
                </a:solidFill>
              </a:rPr>
              <a:t>Rekord=Wiersz=Krotka</a:t>
            </a:r>
          </a:p>
        </p:txBody>
      </p:sp>
      <p:sp>
        <p:nvSpPr>
          <p:cNvPr id="5277" name="Line 45"/>
          <p:cNvSpPr>
            <a:spLocks noChangeShapeType="1"/>
          </p:cNvSpPr>
          <p:nvPr/>
        </p:nvSpPr>
        <p:spPr bwMode="auto">
          <a:xfrm>
            <a:off x="7848600" y="1752600"/>
            <a:ext cx="0" cy="2743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278" name="Prostokąt zaokrąglony 43"/>
          <p:cNvSpPr>
            <a:spLocks noChangeArrowheads="1"/>
          </p:cNvSpPr>
          <p:nvPr/>
        </p:nvSpPr>
        <p:spPr bwMode="auto">
          <a:xfrm>
            <a:off x="71438" y="4525963"/>
            <a:ext cx="8858250" cy="3190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5279" name="Prostokąt zaokrąglony 44"/>
          <p:cNvSpPr>
            <a:spLocks noChangeArrowheads="1"/>
          </p:cNvSpPr>
          <p:nvPr/>
        </p:nvSpPr>
        <p:spPr bwMode="auto">
          <a:xfrm>
            <a:off x="5753100" y="2033588"/>
            <a:ext cx="785813" cy="28575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5280" name="Prostokąt zaokrąglony 45"/>
          <p:cNvSpPr>
            <a:spLocks noChangeArrowheads="1"/>
          </p:cNvSpPr>
          <p:nvPr/>
        </p:nvSpPr>
        <p:spPr bwMode="auto">
          <a:xfrm>
            <a:off x="5773738" y="3429000"/>
            <a:ext cx="785812" cy="28575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5281" name="Text Box 33"/>
          <p:cNvSpPr txBox="1">
            <a:spLocks noChangeArrowheads="1"/>
          </p:cNvSpPr>
          <p:nvPr/>
        </p:nvSpPr>
        <p:spPr bwMode="auto">
          <a:xfrm>
            <a:off x="5746750" y="1196975"/>
            <a:ext cx="14176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b="1" i="1">
                <a:solidFill>
                  <a:srgbClr val="0000FF"/>
                </a:solidFill>
              </a:rPr>
              <a:t>Wartość pola</a:t>
            </a:r>
            <a:endParaRPr lang="pl-PL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9906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Podstawowe pojęcia baz danych - klucze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73063" y="1350963"/>
            <a:ext cx="8447087" cy="3706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ts val="600"/>
              </a:spcBef>
            </a:pPr>
            <a:r>
              <a:rPr lang="pl-PL" altLang="en-US" sz="2000" b="1">
                <a:solidFill>
                  <a:schemeClr val="hlink"/>
                </a:solidFill>
              </a:rPr>
              <a:t>Superklucz tabeli </a:t>
            </a:r>
            <a:r>
              <a:rPr lang="pl-PL" altLang="en-US" sz="2000"/>
              <a:t>- zbiór atrybutów, których kombinacje wartości </a:t>
            </a:r>
          </a:p>
          <a:p>
            <a:pPr>
              <a:spcBef>
                <a:spcPts val="600"/>
              </a:spcBef>
            </a:pPr>
            <a:r>
              <a:rPr lang="pl-PL" altLang="en-US" sz="2000"/>
              <a:t>jednoznacznie identyfikują każdy rekord tabeli. Inna nazwa: </a:t>
            </a:r>
            <a:r>
              <a:rPr lang="pl-PL" altLang="en-US" sz="2000" b="1">
                <a:solidFill>
                  <a:schemeClr val="hlink"/>
                </a:solidFill>
              </a:rPr>
              <a:t>nadklucz</a:t>
            </a:r>
            <a:r>
              <a:rPr lang="pl-PL" altLang="en-US" sz="2000">
                <a:solidFill>
                  <a:schemeClr val="hlink"/>
                </a:solidFill>
              </a:rPr>
              <a:t>.</a:t>
            </a:r>
            <a:endParaRPr lang="pl-PL" altLang="en-US" sz="2000"/>
          </a:p>
          <a:p>
            <a:pPr>
              <a:spcBef>
                <a:spcPts val="600"/>
              </a:spcBef>
            </a:pPr>
            <a:r>
              <a:rPr lang="pl-PL" altLang="en-US" sz="2000" b="1">
                <a:solidFill>
                  <a:schemeClr val="hlink"/>
                </a:solidFill>
              </a:rPr>
              <a:t>Klucz tabeli </a:t>
            </a:r>
            <a:r>
              <a:rPr lang="pl-PL" altLang="en-US" sz="2000"/>
              <a:t>- minimalny podzbiór superklucza tabeli. </a:t>
            </a:r>
          </a:p>
          <a:p>
            <a:pPr>
              <a:spcBef>
                <a:spcPts val="600"/>
              </a:spcBef>
            </a:pPr>
            <a:r>
              <a:rPr lang="pl-PL" altLang="en-US" sz="2000" b="1">
                <a:solidFill>
                  <a:schemeClr val="hlink"/>
                </a:solidFill>
              </a:rPr>
              <a:t>Klucz prosty</a:t>
            </a:r>
            <a:r>
              <a:rPr lang="pl-PL" altLang="en-US" sz="2000">
                <a:solidFill>
                  <a:schemeClr val="hlink"/>
                </a:solidFill>
              </a:rPr>
              <a:t> </a:t>
            </a:r>
            <a:r>
              <a:rPr lang="pl-PL" altLang="en-US" sz="2000"/>
              <a:t>- superklucz tabeli, który jest zbiorem jednoelementowym.</a:t>
            </a:r>
          </a:p>
          <a:p>
            <a:pPr>
              <a:spcBef>
                <a:spcPts val="600"/>
              </a:spcBef>
            </a:pPr>
            <a:r>
              <a:rPr lang="pl-PL" altLang="en-US" sz="2000" b="1">
                <a:solidFill>
                  <a:schemeClr val="hlink"/>
                </a:solidFill>
              </a:rPr>
              <a:t>Klucz złożony</a:t>
            </a:r>
            <a:r>
              <a:rPr lang="pl-PL" altLang="en-US" sz="2000"/>
              <a:t>- superklucz, który jest zbiorem co najmniej </a:t>
            </a:r>
          </a:p>
          <a:p>
            <a:pPr>
              <a:spcBef>
                <a:spcPts val="600"/>
              </a:spcBef>
            </a:pPr>
            <a:r>
              <a:rPr lang="pl-PL" altLang="en-US" sz="2000"/>
              <a:t>dwuelementowym.</a:t>
            </a:r>
          </a:p>
          <a:p>
            <a:pPr>
              <a:spcBef>
                <a:spcPts val="600"/>
              </a:spcBef>
            </a:pPr>
            <a:r>
              <a:rPr lang="pl-PL" altLang="en-US" sz="2000" b="1">
                <a:solidFill>
                  <a:schemeClr val="hlink"/>
                </a:solidFill>
              </a:rPr>
              <a:t>Klucz główny</a:t>
            </a:r>
            <a:r>
              <a:rPr lang="pl-PL" altLang="en-US" sz="2000">
                <a:solidFill>
                  <a:schemeClr val="hlink"/>
                </a:solidFill>
              </a:rPr>
              <a:t> </a:t>
            </a:r>
            <a:r>
              <a:rPr lang="pl-PL" altLang="en-US" sz="2000"/>
              <a:t>- jeden z kluczy tabeli wybrany do identyfikacji rekordów. </a:t>
            </a:r>
            <a:br>
              <a:rPr lang="pl-PL" altLang="en-US" sz="2000"/>
            </a:br>
            <a:r>
              <a:rPr lang="pl-PL" altLang="en-US" sz="2000"/>
              <a:t>W MS Access - klucz podstawowy.</a:t>
            </a:r>
          </a:p>
          <a:p>
            <a:pPr>
              <a:spcBef>
                <a:spcPts val="600"/>
              </a:spcBef>
            </a:pPr>
            <a:r>
              <a:rPr lang="pl-PL" altLang="en-US" sz="2000" b="1">
                <a:solidFill>
                  <a:schemeClr val="hlink"/>
                </a:solidFill>
              </a:rPr>
              <a:t>Klucz zewnętrzny </a:t>
            </a:r>
            <a:r>
              <a:rPr lang="pl-PL" altLang="en-US" sz="2000" b="1"/>
              <a:t>- </a:t>
            </a:r>
            <a:r>
              <a:rPr lang="pl-PL" altLang="en-US" sz="2000"/>
              <a:t>atrybut tabeli, który jest kluczem głównym (podstawowym) innej tabeli. Inna nazwa: </a:t>
            </a:r>
            <a:r>
              <a:rPr lang="pl-PL" altLang="en-US" sz="2000" b="1">
                <a:solidFill>
                  <a:schemeClr val="hlink"/>
                </a:solidFill>
              </a:rPr>
              <a:t>klucz obcy</a:t>
            </a:r>
            <a:r>
              <a:rPr lang="pl-PL" altLang="en-US" sz="2000"/>
              <a:t>. </a:t>
            </a:r>
          </a:p>
        </p:txBody>
      </p:sp>
      <p:sp>
        <p:nvSpPr>
          <p:cNvPr id="9220" name="Rectangle 17"/>
          <p:cNvSpPr>
            <a:spLocks noChangeArrowheads="1"/>
          </p:cNvSpPr>
          <p:nvPr/>
        </p:nvSpPr>
        <p:spPr bwMode="auto">
          <a:xfrm>
            <a:off x="323850" y="5084763"/>
            <a:ext cx="8605838" cy="13208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pl-PL" sz="2000" b="1" dirty="0">
                <a:solidFill>
                  <a:srgbClr val="0000FF"/>
                </a:solidFill>
              </a:rPr>
              <a:t>Cechy </a:t>
            </a:r>
            <a:r>
              <a:rPr lang="pl-PL" altLang="pl-PL" sz="2000" b="1">
                <a:solidFill>
                  <a:srgbClr val="0000FF"/>
                </a:solidFill>
              </a:rPr>
              <a:t>klucza głównego</a:t>
            </a:r>
            <a:r>
              <a:rPr lang="pl-PL" altLang="pl-PL" sz="2000" b="1" dirty="0">
                <a:solidFill>
                  <a:srgbClr val="0000FF"/>
                </a:solidFill>
              </a:rPr>
              <a:t>: </a:t>
            </a:r>
          </a:p>
          <a:p>
            <a:pPr>
              <a:buFontTx/>
              <a:buChar char="•"/>
            </a:pPr>
            <a:r>
              <a:rPr lang="pl-PL" altLang="pl-PL" sz="2000" dirty="0">
                <a:solidFill>
                  <a:srgbClr val="0000FF"/>
                </a:solidFill>
              </a:rPr>
              <a:t>żaden atrybut wchodzący w skład klucza nie może mieć wartości pustej</a:t>
            </a:r>
          </a:p>
          <a:p>
            <a:pPr>
              <a:buFontTx/>
              <a:buChar char="•"/>
            </a:pPr>
            <a:r>
              <a:rPr lang="pl-PL" altLang="pl-PL" sz="2000" dirty="0">
                <a:solidFill>
                  <a:srgbClr val="0000FF"/>
                </a:solidFill>
              </a:rPr>
              <a:t>unikatowość</a:t>
            </a:r>
          </a:p>
          <a:p>
            <a:pPr>
              <a:buFontTx/>
              <a:buChar char="•"/>
            </a:pPr>
            <a:r>
              <a:rPr lang="pl-PL" altLang="pl-PL" sz="2000" dirty="0">
                <a:solidFill>
                  <a:srgbClr val="0000FF"/>
                </a:solidFill>
              </a:rPr>
              <a:t>jest jedyny w obrębie tabeli  (tabela może posiadać tylko jeden klucz główny)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8382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Uwagi do tworzenia tabel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00188"/>
            <a:ext cx="7772400" cy="5029200"/>
          </a:xfrm>
        </p:spPr>
        <p:txBody>
          <a:bodyPr/>
          <a:lstStyle/>
          <a:p>
            <a:r>
              <a:rPr lang="pl-PL" altLang="en-US" sz="2400">
                <a:solidFill>
                  <a:schemeClr val="tx2"/>
                </a:solidFill>
              </a:rPr>
              <a:t>Kolejność kolumn jest nieistotna.</a:t>
            </a:r>
          </a:p>
          <a:p>
            <a:r>
              <a:rPr lang="pl-PL" altLang="en-US" sz="2400">
                <a:solidFill>
                  <a:schemeClr val="tx2"/>
                </a:solidFill>
              </a:rPr>
              <a:t>Kolejność wierszy jest nieistotna.</a:t>
            </a:r>
          </a:p>
          <a:p>
            <a:r>
              <a:rPr lang="pl-PL" altLang="en-US" sz="2400">
                <a:solidFill>
                  <a:schemeClr val="tx2"/>
                </a:solidFill>
              </a:rPr>
              <a:t>Na przecięciu wiersza i kolumny powinna się znaleźć jedna wartość z dziedziny danego atrybutu.</a:t>
            </a:r>
          </a:p>
          <a:p>
            <a:r>
              <a:rPr lang="pl-PL" altLang="en-US" sz="2400">
                <a:solidFill>
                  <a:schemeClr val="tx2"/>
                </a:solidFill>
              </a:rPr>
              <a:t>Ten sam wiersz nie może występować w tabeli więcej niż raz.</a:t>
            </a:r>
          </a:p>
          <a:p>
            <a:r>
              <a:rPr lang="pl-PL" altLang="en-US" sz="2400">
                <a:solidFill>
                  <a:schemeClr val="tx2"/>
                </a:solidFill>
              </a:rPr>
              <a:t>Tabela musi posiadać zbiór atrybutów identyfikujący wiersz jednoznacznie.</a:t>
            </a:r>
          </a:p>
          <a:p>
            <a:r>
              <a:rPr lang="pl-PL" altLang="en-US" sz="2400">
                <a:solidFill>
                  <a:schemeClr val="tx2"/>
                </a:solidFill>
              </a:rPr>
              <a:t>W kolumnie są dane tego samego typu.</a:t>
            </a:r>
          </a:p>
          <a:p>
            <a:r>
              <a:rPr lang="pl-PL" altLang="en-US" sz="2400">
                <a:solidFill>
                  <a:schemeClr val="tx2"/>
                </a:solidFill>
              </a:rPr>
              <a:t>W wierszach (w kolejnych polach) mogą być dane różnych typów.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7FFF00"/>
          </a:solidFill>
        </p:spPr>
        <p:txBody>
          <a:bodyPr/>
          <a:lstStyle/>
          <a:p>
            <a:r>
              <a:rPr lang="pl-PL" altLang="en-US" sz="3600" b="1">
                <a:solidFill>
                  <a:schemeClr val="tx1"/>
                </a:solidFill>
              </a:rPr>
              <a:t>Anomalie związane z niewłaściwym zaprojektowaniem tabeli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124200"/>
          </a:xfrm>
        </p:spPr>
        <p:txBody>
          <a:bodyPr/>
          <a:lstStyle/>
          <a:p>
            <a:r>
              <a:rPr lang="pl-PL" altLang="en-US" sz="3000"/>
              <a:t>redundancja - niepotrzebne powtarzanie informacji</a:t>
            </a:r>
          </a:p>
          <a:p>
            <a:pPr lvl="1"/>
            <a:r>
              <a:rPr lang="pl-PL" altLang="en-US" sz="2600"/>
              <a:t>anomalia przy aktualizacji pól</a:t>
            </a:r>
          </a:p>
          <a:p>
            <a:pPr lvl="1"/>
            <a:r>
              <a:rPr lang="pl-PL" altLang="en-US" sz="2600"/>
              <a:t>anomalia przy usuwaniu rekordów</a:t>
            </a:r>
          </a:p>
          <a:p>
            <a:pPr lvl="1"/>
            <a:r>
              <a:rPr lang="pl-PL" altLang="en-US" sz="2600"/>
              <a:t>anomalia przy wstawianiu rekordów</a:t>
            </a:r>
          </a:p>
          <a:p>
            <a:pPr lvl="1">
              <a:buFontTx/>
              <a:buNone/>
            </a:pPr>
            <a:endParaRPr lang="pl-PL" alt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Proces normalizacji tabeli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2895600"/>
          </a:xfrm>
        </p:spPr>
        <p:txBody>
          <a:bodyPr/>
          <a:lstStyle/>
          <a:p>
            <a:r>
              <a:rPr lang="pl-PL" altLang="en-US" sz="3000"/>
              <a:t>Aby doprowadzić relację (tabelę) do odpowiedniej postaci normalnej przeprowadza się </a:t>
            </a:r>
            <a:r>
              <a:rPr lang="pl-PL" altLang="en-US" sz="3000" b="1">
                <a:solidFill>
                  <a:schemeClr val="hlink"/>
                </a:solidFill>
              </a:rPr>
              <a:t>proces normalizacji tabeli</a:t>
            </a:r>
            <a:r>
              <a:rPr lang="pl-PL" altLang="en-US" sz="3000"/>
              <a:t>. Proces normalizacji polega na odpowiednim podziale tabeli na mniejsze w odpowiedniej postaci normalnej.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2032000"/>
            <a:ext cx="9144000" cy="736600"/>
          </a:xfrm>
          <a:prstGeom prst="rect">
            <a:avLst/>
          </a:prstGeom>
          <a:solidFill>
            <a:srgbClr val="FAFD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0668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200" b="1"/>
              <a:t>Normalizacja do trzeciej postaci normalnej </a:t>
            </a:r>
            <a:br>
              <a:rPr lang="pl-PL" altLang="en-US" sz="3200" b="1"/>
            </a:br>
            <a:r>
              <a:rPr lang="pl-PL" altLang="en-US" sz="3200" b="1"/>
              <a:t>tabeli WYPOŻYCZALNIA BIBLIOTECZNA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-17463" y="2181225"/>
            <a:ext cx="92789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800"/>
              <a:t>Nazwisko  Imię  Adres  Data_zap   Pesel  Tytuł  Autor  Syg  Typ   Limit_cz  Data_wyp Data_zw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609600" y="1531938"/>
            <a:ext cx="5286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2000" b="1"/>
              <a:t>tabela WYPOŻYCZALNIA BIBLIOTECZNA</a:t>
            </a:r>
          </a:p>
        </p:txBody>
      </p:sp>
      <p:grpSp>
        <p:nvGrpSpPr>
          <p:cNvPr id="11270" name="Grupa 28"/>
          <p:cNvGrpSpPr>
            <a:grpSpLocks/>
          </p:cNvGrpSpPr>
          <p:nvPr/>
        </p:nvGrpSpPr>
        <p:grpSpPr bwMode="auto">
          <a:xfrm>
            <a:off x="142875" y="3581400"/>
            <a:ext cx="1955800" cy="2336800"/>
            <a:chOff x="546100" y="3581400"/>
            <a:chExt cx="1955800" cy="2336800"/>
          </a:xfrm>
        </p:grpSpPr>
        <p:sp>
          <p:nvSpPr>
            <p:cNvPr id="11296" name="Rectangle 2"/>
            <p:cNvSpPr>
              <a:spLocks noChangeArrowheads="1"/>
            </p:cNvSpPr>
            <p:nvPr/>
          </p:nvSpPr>
          <p:spPr bwMode="auto">
            <a:xfrm>
              <a:off x="546100" y="3581400"/>
              <a:ext cx="1955800" cy="23368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/>
            </a:p>
          </p:txBody>
        </p:sp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744538" y="3778250"/>
              <a:ext cx="1612900" cy="1752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pl-PL" sz="1800" dirty="0" err="1">
                  <a:cs typeface="+mn-cs"/>
                </a:rPr>
                <a:t>Id_czyt</a:t>
              </a:r>
              <a:endParaRPr lang="pl-PL" sz="1800" dirty="0">
                <a:cs typeface="+mn-cs"/>
              </a:endParaRPr>
            </a:p>
            <a:p>
              <a:pPr>
                <a:defRPr/>
              </a:pPr>
              <a:r>
                <a:rPr lang="pl-PL" sz="1800" dirty="0">
                  <a:cs typeface="+mn-cs"/>
                </a:rPr>
                <a:t>Nazwisko      </a:t>
              </a:r>
            </a:p>
            <a:p>
              <a:pPr>
                <a:defRPr/>
              </a:pPr>
              <a:r>
                <a:rPr lang="pl-PL" sz="1800" dirty="0">
                  <a:cs typeface="+mn-cs"/>
                </a:rPr>
                <a:t>Imię       </a:t>
              </a:r>
            </a:p>
            <a:p>
              <a:pPr>
                <a:defRPr/>
              </a:pPr>
              <a:r>
                <a:rPr lang="pl-PL" sz="1800" dirty="0">
                  <a:cs typeface="+mn-cs"/>
                </a:rPr>
                <a:t>Adres        </a:t>
              </a:r>
            </a:p>
            <a:p>
              <a:pPr>
                <a:defRPr/>
              </a:pPr>
              <a:r>
                <a:rPr lang="pl-PL" sz="1800" dirty="0" err="1">
                  <a:cs typeface="+mn-cs"/>
                </a:rPr>
                <a:t>Data_zap</a:t>
              </a:r>
              <a:r>
                <a:rPr lang="pl-PL" sz="1800" dirty="0">
                  <a:cs typeface="+mn-cs"/>
                </a:rPr>
                <a:t>        </a:t>
              </a:r>
            </a:p>
            <a:p>
              <a:pPr>
                <a:defRPr/>
              </a:pPr>
              <a:r>
                <a:rPr lang="pl-PL" sz="1800" dirty="0">
                  <a:solidFill>
                    <a:schemeClr val="accent5">
                      <a:lumMod val="50000"/>
                    </a:schemeClr>
                  </a:solidFill>
                  <a:cs typeface="+mn-cs"/>
                </a:rPr>
                <a:t>Pesel</a:t>
              </a:r>
              <a:r>
                <a:rPr lang="pl-PL" sz="1800" dirty="0">
                  <a:cs typeface="+mn-cs"/>
                </a:rPr>
                <a:t>              </a:t>
              </a:r>
            </a:p>
          </p:txBody>
        </p:sp>
      </p:grp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3035300"/>
            <a:ext cx="15446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CZYTELNICY</a:t>
            </a:r>
          </a:p>
        </p:txBody>
      </p:sp>
      <p:grpSp>
        <p:nvGrpSpPr>
          <p:cNvPr id="11272" name="Grupa 27"/>
          <p:cNvGrpSpPr>
            <a:grpSpLocks/>
          </p:cNvGrpSpPr>
          <p:nvPr/>
        </p:nvGrpSpPr>
        <p:grpSpPr bwMode="auto">
          <a:xfrm>
            <a:off x="2417763" y="3387725"/>
            <a:ext cx="1439862" cy="1651000"/>
            <a:chOff x="2903538" y="3500438"/>
            <a:chExt cx="1439862" cy="1651000"/>
          </a:xfrm>
        </p:grpSpPr>
        <p:sp>
          <p:nvSpPr>
            <p:cNvPr id="11294" name="Rectangle 9"/>
            <p:cNvSpPr>
              <a:spLocks noChangeArrowheads="1"/>
            </p:cNvSpPr>
            <p:nvPr/>
          </p:nvSpPr>
          <p:spPr bwMode="auto">
            <a:xfrm>
              <a:off x="2903538" y="3500438"/>
              <a:ext cx="1439862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5" name="Rectangle 10"/>
            <p:cNvSpPr>
              <a:spLocks noChangeArrowheads="1"/>
            </p:cNvSpPr>
            <p:nvPr/>
          </p:nvSpPr>
          <p:spPr bwMode="auto">
            <a:xfrm>
              <a:off x="3000364" y="3679762"/>
              <a:ext cx="1214435" cy="13208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en-US" sz="2000"/>
                <a:t>Tytuł         </a:t>
              </a:r>
            </a:p>
            <a:p>
              <a:r>
                <a:rPr lang="pl-PL" altLang="en-US" sz="2000"/>
                <a:t>Autor       </a:t>
              </a:r>
            </a:p>
            <a:p>
              <a:r>
                <a:rPr lang="pl-PL" altLang="en-US" sz="2000"/>
                <a:t>Syg</a:t>
              </a:r>
            </a:p>
            <a:p>
              <a:r>
                <a:rPr lang="pl-PL" altLang="en-US" sz="2000"/>
                <a:t>Typ</a:t>
              </a:r>
            </a:p>
          </p:txBody>
        </p:sp>
      </p:grp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2346325" y="2857500"/>
            <a:ext cx="106045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KSIĄŻKI</a:t>
            </a:r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1785938" y="2825750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571875" y="2825750"/>
            <a:ext cx="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71438" y="5929313"/>
            <a:ext cx="2066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Id_czyt</a:t>
            </a:r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2214563" y="5000625"/>
            <a:ext cx="1768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Syg</a:t>
            </a:r>
          </a:p>
        </p:txBody>
      </p:sp>
      <p:grpSp>
        <p:nvGrpSpPr>
          <p:cNvPr id="11278" name="Grupa 26"/>
          <p:cNvGrpSpPr>
            <a:grpSpLocks/>
          </p:cNvGrpSpPr>
          <p:nvPr/>
        </p:nvGrpSpPr>
        <p:grpSpPr bwMode="auto">
          <a:xfrm>
            <a:off x="5087938" y="3467100"/>
            <a:ext cx="2082800" cy="1651000"/>
            <a:chOff x="4775200" y="4038600"/>
            <a:chExt cx="2082800" cy="1651000"/>
          </a:xfrm>
        </p:grpSpPr>
        <p:sp>
          <p:nvSpPr>
            <p:cNvPr id="11292" name="Rectangle 16"/>
            <p:cNvSpPr>
              <a:spLocks noChangeArrowheads="1"/>
            </p:cNvSpPr>
            <p:nvPr/>
          </p:nvSpPr>
          <p:spPr bwMode="auto">
            <a:xfrm>
              <a:off x="4775200" y="4038600"/>
              <a:ext cx="2082800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3" name="Rectangle 17"/>
            <p:cNvSpPr>
              <a:spLocks noChangeArrowheads="1"/>
            </p:cNvSpPr>
            <p:nvPr/>
          </p:nvSpPr>
          <p:spPr bwMode="auto">
            <a:xfrm>
              <a:off x="4953000" y="4268788"/>
              <a:ext cx="1619250" cy="10130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en-US" sz="2000"/>
                <a:t>Id_czyt</a:t>
              </a:r>
            </a:p>
            <a:p>
              <a:r>
                <a:rPr lang="pl-PL" altLang="en-US" sz="2000"/>
                <a:t>Syg</a:t>
              </a:r>
              <a:r>
                <a:rPr lang="pl-PL" altLang="en-US" sz="2000" b="1"/>
                <a:t> </a:t>
              </a:r>
            </a:p>
            <a:p>
              <a:r>
                <a:rPr lang="pl-PL" altLang="en-US" sz="2000"/>
                <a:t>Data_wyp </a:t>
              </a:r>
            </a:p>
          </p:txBody>
        </p:sp>
      </p:grp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5029200" y="2928938"/>
            <a:ext cx="1900238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WYPOŻYCZENIA</a:t>
            </a:r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5214938" y="5072063"/>
            <a:ext cx="1768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Syg</a:t>
            </a:r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8715375" y="280828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282" name="Grupa 25"/>
          <p:cNvGrpSpPr>
            <a:grpSpLocks/>
          </p:cNvGrpSpPr>
          <p:nvPr/>
        </p:nvGrpSpPr>
        <p:grpSpPr bwMode="auto">
          <a:xfrm>
            <a:off x="7493000" y="4024313"/>
            <a:ext cx="1579563" cy="1651000"/>
            <a:chOff x="7493031" y="4024313"/>
            <a:chExt cx="1579563" cy="1651000"/>
          </a:xfrm>
        </p:grpSpPr>
        <p:sp>
          <p:nvSpPr>
            <p:cNvPr id="11290" name="Rectangle 21"/>
            <p:cNvSpPr>
              <a:spLocks noChangeArrowheads="1"/>
            </p:cNvSpPr>
            <p:nvPr/>
          </p:nvSpPr>
          <p:spPr bwMode="auto">
            <a:xfrm>
              <a:off x="7493031" y="4024313"/>
              <a:ext cx="1579563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1" name="Rectangle 22"/>
            <p:cNvSpPr>
              <a:spLocks noChangeArrowheads="1"/>
            </p:cNvSpPr>
            <p:nvPr/>
          </p:nvSpPr>
          <p:spPr bwMode="auto">
            <a:xfrm>
              <a:off x="7551769" y="4179828"/>
              <a:ext cx="1449387" cy="13208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en-US" sz="2000"/>
                <a:t>Id_czyt</a:t>
              </a:r>
            </a:p>
            <a:p>
              <a:r>
                <a:rPr lang="pl-PL" altLang="en-US" sz="2000"/>
                <a:t>Syg</a:t>
              </a:r>
              <a:r>
                <a:rPr lang="pl-PL" altLang="en-US" sz="2000" b="1"/>
                <a:t> </a:t>
              </a:r>
            </a:p>
            <a:p>
              <a:r>
                <a:rPr lang="pl-PL" altLang="en-US" sz="2000"/>
                <a:t>Data_wyp</a:t>
              </a:r>
            </a:p>
            <a:p>
              <a:r>
                <a:rPr lang="pl-PL" altLang="en-US" sz="2000"/>
                <a:t>Data_zw </a:t>
              </a:r>
            </a:p>
          </p:txBody>
        </p:sp>
      </p:grpSp>
      <p:sp>
        <p:nvSpPr>
          <p:cNvPr id="11283" name="Rectangle 23"/>
          <p:cNvSpPr>
            <a:spLocks noChangeArrowheads="1"/>
          </p:cNvSpPr>
          <p:nvPr/>
        </p:nvSpPr>
        <p:spPr bwMode="auto">
          <a:xfrm>
            <a:off x="7564438" y="3427413"/>
            <a:ext cx="1116012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ZWROTY</a:t>
            </a:r>
          </a:p>
        </p:txBody>
      </p:sp>
      <p:sp>
        <p:nvSpPr>
          <p:cNvPr id="11284" name="Rectangle 24"/>
          <p:cNvSpPr>
            <a:spLocks noChangeArrowheads="1"/>
          </p:cNvSpPr>
          <p:nvPr/>
        </p:nvSpPr>
        <p:spPr bwMode="auto">
          <a:xfrm>
            <a:off x="7596188" y="5732463"/>
            <a:ext cx="1449387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pl-PL" altLang="en-US" sz="1600"/>
              <a:t>Klucz główny: ?</a:t>
            </a:r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>
            <a:off x="7000875" y="2801938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86" name="Rectangle 9"/>
          <p:cNvSpPr>
            <a:spLocks noChangeArrowheads="1"/>
          </p:cNvSpPr>
          <p:nvPr/>
        </p:nvSpPr>
        <p:spPr bwMode="auto">
          <a:xfrm>
            <a:off x="3908425" y="5857875"/>
            <a:ext cx="1285875" cy="571500"/>
          </a:xfrm>
          <a:prstGeom prst="rect">
            <a:avLst/>
          </a:prstGeom>
          <a:solidFill>
            <a:srgbClr val="FAFD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altLang="en-US" sz="1800"/>
              <a:t>Typ</a:t>
            </a:r>
          </a:p>
          <a:p>
            <a:r>
              <a:rPr lang="pl-PL" altLang="en-US" sz="1800"/>
              <a:t>Limit_cz</a:t>
            </a:r>
          </a:p>
        </p:txBody>
      </p:sp>
      <p:cxnSp>
        <p:nvCxnSpPr>
          <p:cNvPr id="11287" name="Łącznik prosty ze strzałką 31"/>
          <p:cNvCxnSpPr>
            <a:cxnSpLocks noChangeShapeType="1"/>
          </p:cNvCxnSpPr>
          <p:nvPr/>
        </p:nvCxnSpPr>
        <p:spPr bwMode="auto">
          <a:xfrm rot="5400000">
            <a:off x="3251200" y="4179888"/>
            <a:ext cx="2786063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88" name="Rectangle 11"/>
          <p:cNvSpPr>
            <a:spLocks noChangeArrowheads="1"/>
          </p:cNvSpPr>
          <p:nvPr/>
        </p:nvSpPr>
        <p:spPr bwMode="auto">
          <a:xfrm>
            <a:off x="3765550" y="5284788"/>
            <a:ext cx="1431925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KATEGORIE</a:t>
            </a:r>
          </a:p>
        </p:txBody>
      </p:sp>
      <p:sp>
        <p:nvSpPr>
          <p:cNvPr id="11289" name="Rectangle 19"/>
          <p:cNvSpPr>
            <a:spLocks noChangeArrowheads="1"/>
          </p:cNvSpPr>
          <p:nvPr/>
        </p:nvSpPr>
        <p:spPr bwMode="auto">
          <a:xfrm>
            <a:off x="3836988" y="6418263"/>
            <a:ext cx="17605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Typ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04888"/>
            <a:ext cx="7772400" cy="5424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2000"/>
              <a:t>Okno bazy danych i jego elementy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Typy danych: </a:t>
            </a:r>
            <a:r>
              <a:rPr lang="pl-PL" altLang="en-US" sz="2000" i="1">
                <a:solidFill>
                  <a:srgbClr val="0000FF"/>
                </a:solidFill>
              </a:rPr>
              <a:t>Tekst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Nota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Liczba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Data/Godzina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Waluta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Autonumer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Tak/Nie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Obiekt</a:t>
            </a:r>
            <a:r>
              <a:rPr lang="pl-PL" altLang="en-US" sz="2000" i="1"/>
              <a:t> </a:t>
            </a:r>
            <a:r>
              <a:rPr lang="pl-PL" altLang="en-US" sz="2000" i="1">
                <a:solidFill>
                  <a:srgbClr val="0000FF"/>
                </a:solidFill>
              </a:rPr>
              <a:t>OLE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Hiperłącze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Operatory i ich priorytety: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tekstowe (</a:t>
            </a:r>
            <a:r>
              <a:rPr lang="pl-PL" altLang="en-US" sz="1600" i="1">
                <a:solidFill>
                  <a:srgbClr val="0000FF"/>
                </a:solidFill>
              </a:rPr>
              <a:t>&amp;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+, </a:t>
            </a:r>
            <a:r>
              <a:rPr lang="pl-PL" altLang="en-US" sz="1600" i="1">
                <a:solidFill>
                  <a:srgbClr val="3333CC"/>
                </a:solidFill>
              </a:rPr>
              <a:t>like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arytmetyczne (</a:t>
            </a:r>
            <a:r>
              <a:rPr lang="pl-PL" altLang="en-US" sz="1600">
                <a:solidFill>
                  <a:srgbClr val="3333CC"/>
                </a:solidFill>
              </a:rPr>
              <a:t>+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-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*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/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^, Mod, \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relacyjne (</a:t>
            </a:r>
            <a:r>
              <a:rPr lang="pl-PL" altLang="en-US" sz="1600">
                <a:solidFill>
                  <a:srgbClr val="3333CC"/>
                </a:solidFill>
              </a:rPr>
              <a:t>=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&gt;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&gt;=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&lt;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&lt;=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&lt;&gt;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daty (</a:t>
            </a:r>
            <a:r>
              <a:rPr lang="pl-PL" altLang="en-US" sz="1600">
                <a:solidFill>
                  <a:srgbClr val="3333CC"/>
                </a:solidFill>
              </a:rPr>
              <a:t>+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-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logiczne (</a:t>
            </a:r>
            <a:r>
              <a:rPr lang="pl-PL" altLang="en-US" sz="1600" i="1">
                <a:solidFill>
                  <a:srgbClr val="3333CC"/>
                </a:solidFill>
              </a:rPr>
              <a:t>not</a:t>
            </a:r>
            <a:r>
              <a:rPr lang="pl-PL" altLang="en-US" sz="1600"/>
              <a:t>, </a:t>
            </a:r>
            <a:r>
              <a:rPr lang="pl-PL" altLang="en-US" sz="1600" i="1">
                <a:solidFill>
                  <a:srgbClr val="3333CC"/>
                </a:solidFill>
              </a:rPr>
              <a:t>and</a:t>
            </a:r>
            <a:r>
              <a:rPr lang="pl-PL" altLang="en-US" sz="1600"/>
              <a:t>, </a:t>
            </a:r>
            <a:r>
              <a:rPr lang="pl-PL" altLang="en-US" sz="1600" i="1">
                <a:solidFill>
                  <a:srgbClr val="3333CC"/>
                </a:solidFill>
              </a:rPr>
              <a:t>or</a:t>
            </a:r>
            <a:r>
              <a:rPr lang="pl-PL" altLang="en-US" sz="1600"/>
              <a:t>, </a:t>
            </a:r>
            <a:r>
              <a:rPr lang="pl-PL" altLang="en-US" sz="1600" i="1">
                <a:solidFill>
                  <a:srgbClr val="3333CC"/>
                </a:solidFill>
              </a:rPr>
              <a:t>xor</a:t>
            </a:r>
            <a:r>
              <a:rPr lang="pl-PL" altLang="en-US" sz="1600"/>
              <a:t>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Funkcje (typy – j.w.): </a:t>
            </a:r>
            <a:r>
              <a:rPr lang="pl-PL" altLang="en-US" sz="2000" i="1">
                <a:solidFill>
                  <a:srgbClr val="3333CC"/>
                </a:solidFill>
              </a:rPr>
              <a:t>Exp(x)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3333CC"/>
                </a:solidFill>
              </a:rPr>
              <a:t>Clng(x)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3333CC"/>
                </a:solidFill>
              </a:rPr>
              <a:t>Day(#2003-09-27#)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3333CC"/>
                </a:solidFill>
              </a:rPr>
              <a:t>Left(”programowanie”, 7)</a:t>
            </a:r>
            <a:r>
              <a:rPr lang="pl-PL" altLang="en-US" sz="2000"/>
              <a:t>,</a:t>
            </a:r>
            <a:r>
              <a:rPr lang="pl-PL" altLang="en-US" sz="2000" i="1">
                <a:solidFill>
                  <a:srgbClr val="3333CC"/>
                </a:solidFill>
              </a:rPr>
              <a:t> Date()</a:t>
            </a:r>
            <a:r>
              <a:rPr lang="pl-PL" altLang="en-US" sz="2000"/>
              <a:t>,</a:t>
            </a:r>
            <a:r>
              <a:rPr lang="pl-PL" altLang="en-US" sz="2000" i="1">
                <a:solidFill>
                  <a:srgbClr val="3333CC"/>
                </a:solidFill>
              </a:rPr>
              <a:t> Now()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Symbole wieloznaczne stosowane tylko z typem tekstowym i operatorami właściwymi dla tekstów (</a:t>
            </a:r>
            <a:r>
              <a:rPr lang="pl-PL" altLang="en-US" sz="2000" i="1">
                <a:solidFill>
                  <a:srgbClr val="0000FF"/>
                </a:solidFill>
              </a:rPr>
              <a:t>like, </a:t>
            </a:r>
            <a:r>
              <a:rPr lang="pl-PL" altLang="en-US" sz="2000"/>
              <a:t>relacyjne):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1600" i="1">
                <a:solidFill>
                  <a:srgbClr val="3333CC"/>
                </a:solidFill>
              </a:rPr>
              <a:t>? </a:t>
            </a:r>
            <a:r>
              <a:rPr lang="pl-PL" altLang="en-US" sz="1600"/>
              <a:t>(zastępuje jeden znak),</a:t>
            </a:r>
            <a:r>
              <a:rPr lang="pl-PL" altLang="en-US" sz="1600" i="1">
                <a:solidFill>
                  <a:srgbClr val="3333CC"/>
                </a:solidFill>
              </a:rPr>
              <a:t> * </a:t>
            </a:r>
            <a:r>
              <a:rPr lang="pl-PL" altLang="en-US" sz="1600"/>
              <a:t>(zastępuje ciąg znaków),</a:t>
            </a:r>
            <a:r>
              <a:rPr lang="pl-PL" altLang="en-US" sz="1600" i="1">
                <a:solidFill>
                  <a:srgbClr val="3333CC"/>
                </a:solidFill>
              </a:rPr>
              <a:t> # </a:t>
            </a:r>
            <a:r>
              <a:rPr lang="pl-PL" altLang="en-US" sz="1600"/>
              <a:t>(zastępuje cyfrę)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Wyrażenia = </a:t>
            </a:r>
            <a:r>
              <a:rPr lang="pl-PL" altLang="en-US" sz="2000">
                <a:solidFill>
                  <a:schemeClr val="tx2"/>
                </a:solidFill>
              </a:rPr>
              <a:t>kombinacja symboli – identyfikatorów, funkcji, operatorów i stałych, której zastosowanie daje określony wynik,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l-PL" altLang="en-US" sz="1800">
                <a:solidFill>
                  <a:schemeClr val="tx2"/>
                </a:solidFill>
              </a:rPr>
              <a:t>np. </a:t>
            </a:r>
            <a:r>
              <a:rPr lang="pl-PL" altLang="en-US" sz="1900" i="1">
                <a:solidFill>
                  <a:srgbClr val="0000FF"/>
                </a:solidFill>
              </a:rPr>
              <a:t>Fix([Cena]*[Liczba]*(1+[Marża]*100)/100+[Stała_opłata]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Właściwości pól</a:t>
            </a:r>
            <a:endParaRPr lang="pl-PL" altLang="en-US" sz="240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33413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Ms Access – dane, operatory, funkcje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</TotalTime>
  <Pages>13</Pages>
  <Words>1681</Words>
  <Application>Microsoft Office PowerPoint</Application>
  <PresentationFormat>Pokaz na ekranie (4:3)</PresentationFormat>
  <Paragraphs>292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Teoria</vt:lpstr>
      <vt:lpstr>Relacyjne bazy danych  Pojęcia podstawowe, tworzenie bazy danych  Marzena Nowakowska WZiMK, PŚk p. 3.21 C dostęp do materiałów:  staff.tu.kielce.pl/spimn  https://staff.tu.kielce.pl/spimn/ogloszenia/   https://staff.tu.kielce.pl/spimn/bd/</vt:lpstr>
      <vt:lpstr>Podstawowe pojęcia baz danych </vt:lpstr>
      <vt:lpstr>Pojęcia podstawowe w tabeli </vt:lpstr>
      <vt:lpstr>Podstawowe pojęcia baz danych - klucze</vt:lpstr>
      <vt:lpstr>Uwagi do tworzenia tabel</vt:lpstr>
      <vt:lpstr>Anomalie związane z niewłaściwym zaprojektowaniem tabeli</vt:lpstr>
      <vt:lpstr>Proces normalizacji tabeli</vt:lpstr>
      <vt:lpstr>Normalizacja do trzeciej postaci normalnej  tabeli WYPOŻYCZALNIA BIBLIOTECZNA</vt:lpstr>
      <vt:lpstr>Ms Access – dane, operatory, funkcje</vt:lpstr>
      <vt:lpstr>MS Access – zarządzanie tabelami</vt:lpstr>
      <vt:lpstr>Rodzaj relacji: jeden-do-jednego</vt:lpstr>
      <vt:lpstr>Rodzaj relacji: jeden-do-wiele</vt:lpstr>
      <vt:lpstr>Rodzaj relacji: wiele-do-wiele</vt:lpstr>
      <vt:lpstr>Charakterystyka powiązań między tabelami</vt:lpstr>
      <vt:lpstr>Konsekwencje wymuszenia więzów integralności w powiązaniu między tabelami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Marzena</cp:lastModifiedBy>
  <cp:revision>283</cp:revision>
  <cp:lastPrinted>1601-01-01T00:00:00Z</cp:lastPrinted>
  <dcterms:created xsi:type="dcterms:W3CDTF">1999-02-27T14:34:46Z</dcterms:created>
  <dcterms:modified xsi:type="dcterms:W3CDTF">2024-02-28T11:08:49Z</dcterms:modified>
</cp:coreProperties>
</file>