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84" r:id="rId4"/>
    <p:sldId id="286" r:id="rId5"/>
    <p:sldId id="287" r:id="rId6"/>
    <p:sldId id="283" r:id="rId7"/>
    <p:sldId id="285" r:id="rId8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5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AFD00"/>
    <a:srgbClr val="9900FF"/>
    <a:srgbClr val="FCFEB9"/>
    <a:srgbClr val="00FF00"/>
    <a:srgbClr val="618FFD"/>
    <a:srgbClr val="037C03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71" d="100"/>
          <a:sy n="71" d="100"/>
        </p:scale>
        <p:origin x="1794" y="60"/>
      </p:cViewPr>
      <p:guideLst>
        <p:guide orient="horz" pos="235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569779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text styles</a:t>
            </a:r>
          </a:p>
          <a:p>
            <a:pPr lvl="1"/>
            <a:r>
              <a:rPr lang="pl-PL" altLang="en-US"/>
              <a:t>Second level</a:t>
            </a:r>
          </a:p>
          <a:p>
            <a:pPr lvl="2"/>
            <a:r>
              <a:rPr lang="pl-PL" altLang="en-US"/>
              <a:t>Third level</a:t>
            </a:r>
          </a:p>
          <a:p>
            <a:pPr lvl="3"/>
            <a:r>
              <a:rPr lang="pl-PL" altLang="en-US"/>
              <a:t>Fourth level</a:t>
            </a:r>
          </a:p>
          <a:p>
            <a:pPr lvl="4"/>
            <a:r>
              <a:rPr lang="pl-PL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71500"/>
            <a:ext cx="7772400" cy="5562600"/>
          </a:xfrm>
          <a:solidFill>
            <a:srgbClr val="7FFF00"/>
          </a:solidFill>
        </p:spPr>
        <p:txBody>
          <a:bodyPr/>
          <a:lstStyle/>
          <a:p>
            <a:pPr>
              <a:spcBef>
                <a:spcPts val="1200"/>
              </a:spcBef>
            </a:pPr>
            <a:r>
              <a:rPr lang="pl-PL" altLang="en-US" sz="4800" b="1" dirty="0"/>
              <a:t>Relacyjne bazy danych</a:t>
            </a:r>
            <a:r>
              <a:rPr lang="pl-PL" altLang="en-US" sz="6000" b="1" dirty="0"/>
              <a:t/>
            </a:r>
            <a:br>
              <a:rPr lang="pl-PL" altLang="en-US" sz="6000" b="1" dirty="0"/>
            </a:br>
            <a:r>
              <a:rPr lang="pl-PL" altLang="en-US" sz="1800" b="1" dirty="0"/>
              <a:t/>
            </a:r>
            <a:br>
              <a:rPr lang="pl-PL" altLang="en-US" sz="1800" b="1" dirty="0"/>
            </a:br>
            <a:r>
              <a:rPr lang="pl-PL" altLang="en-US" sz="2800" b="1" dirty="0"/>
              <a:t>Informacje organizacyjne</a:t>
            </a:r>
            <a:br>
              <a:rPr lang="pl-PL" altLang="en-US" sz="2800" b="1" dirty="0"/>
            </a:br>
            <a:r>
              <a:rPr lang="pl-PL" altLang="en-US" sz="2400" b="1" dirty="0"/>
              <a:t/>
            </a:r>
            <a:br>
              <a:rPr lang="pl-PL" altLang="en-US" sz="2400" b="1" dirty="0"/>
            </a:br>
            <a:r>
              <a:rPr lang="pl-PL" altLang="en-US" sz="2800" b="1" dirty="0"/>
              <a:t>Marzena Nowakowska</a:t>
            </a:r>
            <a:br>
              <a:rPr lang="pl-PL" altLang="en-US" sz="2800" b="1" dirty="0"/>
            </a:br>
            <a:r>
              <a:rPr lang="pl-PL" altLang="en-US" sz="2400" b="1" dirty="0" err="1"/>
              <a:t>WZiMK</a:t>
            </a:r>
            <a:r>
              <a:rPr lang="pl-PL" altLang="en-US" sz="2400" b="1" dirty="0"/>
              <a:t>, </a:t>
            </a:r>
            <a:r>
              <a:rPr lang="pl-PL" altLang="en-US" sz="2400" b="1" dirty="0" err="1"/>
              <a:t>PŚk</a:t>
            </a:r>
            <a:r>
              <a:rPr lang="pl-PL" altLang="en-US" sz="2400" b="1" dirty="0"/>
              <a:t/>
            </a:r>
            <a:br>
              <a:rPr lang="pl-PL" altLang="en-US" sz="2400" b="1" dirty="0"/>
            </a:br>
            <a:r>
              <a:rPr lang="pl-PL" altLang="en-US" sz="2400" b="1" dirty="0"/>
              <a:t>p. 3.21 C</a:t>
            </a:r>
            <a:br>
              <a:rPr lang="pl-PL" altLang="en-US" sz="2400" b="1" dirty="0"/>
            </a:br>
            <a:r>
              <a:rPr lang="pl-PL" altLang="en-US" sz="2000" b="1" dirty="0"/>
              <a:t>D</a:t>
            </a:r>
            <a:r>
              <a:rPr lang="pl-PL" altLang="en-US" sz="2000" b="1" dirty="0" smtClean="0"/>
              <a:t>ostęp </a:t>
            </a:r>
            <a:r>
              <a:rPr lang="pl-PL" altLang="en-US" sz="2000" b="1" dirty="0"/>
              <a:t>do materiałów: </a:t>
            </a:r>
            <a:br>
              <a:rPr lang="pl-PL" altLang="en-US" sz="2000" b="1" dirty="0"/>
            </a:br>
            <a:r>
              <a:rPr lang="pl-PL" altLang="en-US" sz="2000" b="1" dirty="0">
                <a:solidFill>
                  <a:srgbClr val="C00000"/>
                </a:solidFill>
              </a:rPr>
              <a:t>staff.tu.kielce.pl/</a:t>
            </a:r>
            <a:r>
              <a:rPr lang="pl-PL" altLang="en-US" sz="2000" b="1" dirty="0" err="1">
                <a:solidFill>
                  <a:srgbClr val="C00000"/>
                </a:solidFill>
              </a:rPr>
              <a:t>spimn</a:t>
            </a:r>
            <a:r>
              <a:rPr lang="pl-PL" altLang="en-US" sz="2000" b="1" dirty="0">
                <a:solidFill>
                  <a:srgbClr val="C00000"/>
                </a:solidFill>
              </a:rPr>
              <a:t/>
            </a:r>
            <a:br>
              <a:rPr lang="pl-PL" altLang="en-US" sz="2000" b="1" dirty="0">
                <a:solidFill>
                  <a:srgbClr val="C00000"/>
                </a:solidFill>
              </a:rPr>
            </a:br>
            <a:r>
              <a:rPr lang="pl-PL" altLang="en-US" sz="2000" b="1" dirty="0">
                <a:solidFill>
                  <a:srgbClr val="C00000"/>
                </a:solidFill>
              </a:rPr>
              <a:t> https://staff.tu.kielce.pl/spimn/ogloszenia/ </a:t>
            </a:r>
            <a:br>
              <a:rPr lang="pl-PL" altLang="en-US" sz="2000" b="1" dirty="0">
                <a:solidFill>
                  <a:srgbClr val="C00000"/>
                </a:solidFill>
              </a:rPr>
            </a:br>
            <a:r>
              <a:rPr lang="pl-PL" altLang="en-US" sz="2000" b="1" dirty="0">
                <a:solidFill>
                  <a:srgbClr val="C00000"/>
                </a:solidFill>
              </a:rPr>
              <a:t> https://</a:t>
            </a:r>
            <a:r>
              <a:rPr lang="pl-PL" altLang="en-US" sz="2000" b="1" dirty="0" smtClean="0">
                <a:solidFill>
                  <a:srgbClr val="C00000"/>
                </a:solidFill>
              </a:rPr>
              <a:t>staff.tu.kielce.pl/spimn/bd/</a:t>
            </a:r>
            <a:br>
              <a:rPr lang="pl-PL" altLang="en-US" sz="2000" b="1" dirty="0" smtClean="0">
                <a:solidFill>
                  <a:srgbClr val="C00000"/>
                </a:solidFill>
              </a:rPr>
            </a:br>
            <a:r>
              <a:rPr lang="pl-PL" altLang="en-US" sz="2000" b="1" dirty="0" smtClean="0"/>
              <a:t>D</a:t>
            </a:r>
            <a:r>
              <a:rPr lang="pl-PL" altLang="en-US" sz="2000" b="1" dirty="0" smtClean="0"/>
              <a:t>ostęp </a:t>
            </a:r>
            <a:r>
              <a:rPr lang="pl-PL" altLang="en-US" sz="2000" b="1" dirty="0"/>
              <a:t>do </a:t>
            </a:r>
            <a:r>
              <a:rPr lang="pl-PL" altLang="en-US" sz="2000" b="1" dirty="0" smtClean="0"/>
              <a:t>oprogramowania w ramach licencji dydaktycznej:</a:t>
            </a:r>
            <a:br>
              <a:rPr lang="pl-PL" altLang="en-US" sz="2000" b="1" dirty="0" smtClean="0"/>
            </a:br>
            <a:r>
              <a:rPr lang="pl-PL" altLang="en-US" sz="2000" b="1" dirty="0" smtClean="0">
                <a:solidFill>
                  <a:srgbClr val="C00000"/>
                </a:solidFill>
              </a:rPr>
              <a:t>student.tu.kielce.pl</a:t>
            </a:r>
            <a:endParaRPr lang="pl-PL" altLang="en-US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8497887" cy="3887788"/>
          </a:xfrm>
        </p:spPr>
        <p:txBody>
          <a:bodyPr/>
          <a:lstStyle/>
          <a:p>
            <a:pPr marL="0" indent="0">
              <a:lnSpc>
                <a:spcPts val="2700"/>
              </a:lnSpc>
              <a:spcBef>
                <a:spcPts val="1200"/>
              </a:spcBef>
              <a:buFontTx/>
              <a:buNone/>
            </a:pPr>
            <a:r>
              <a:rPr lang="pl-PL" altLang="en-US" sz="2400" b="1"/>
              <a:t>Nabycie wiedzy i umiejętności niezbędnych do poprawnego projektowania i implementacji systemów baz danych i ich aplikacji. </a:t>
            </a:r>
          </a:p>
          <a:p>
            <a:pPr marL="0" indent="0">
              <a:lnSpc>
                <a:spcPts val="2700"/>
              </a:lnSpc>
              <a:spcBef>
                <a:spcPts val="1200"/>
              </a:spcBef>
              <a:buFontTx/>
              <a:buNone/>
            </a:pPr>
            <a:r>
              <a:rPr lang="pl-PL" altLang="en-US" sz="2400" b="1"/>
              <a:t>Zapoznanie z zasadami modelowania i projektowania baz danych, relacyjnym modelem danych, normalizacją schematów logicznych baz danych. </a:t>
            </a:r>
          </a:p>
          <a:p>
            <a:pPr marL="0" indent="0">
              <a:lnSpc>
                <a:spcPts val="2700"/>
              </a:lnSpc>
              <a:spcBef>
                <a:spcPts val="1200"/>
              </a:spcBef>
              <a:buFontTx/>
              <a:buNone/>
            </a:pPr>
            <a:r>
              <a:rPr lang="pl-PL" altLang="en-US" sz="2400" b="1"/>
              <a:t>Wdrożenie do sprawnego posługiwania się bazami danych w środowisku programu MS Access, w szczególności obejmujące: tworzenie bazy danych i zarządzanie bazą danych, z wykorzystaniem możliwości MS Access.</a:t>
            </a: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823913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Cel przedmiotu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395288" y="115888"/>
            <a:ext cx="8458200" cy="825500"/>
          </a:xfrm>
          <a:prstGeom prst="rect">
            <a:avLst/>
          </a:prstGeom>
          <a:solidFill>
            <a:srgbClr val="7FFF00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pl-PL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Zaliczenie wykładu</a:t>
            </a:r>
          </a:p>
        </p:txBody>
      </p:sp>
      <p:sp>
        <p:nvSpPr>
          <p:cNvPr id="5123" name="Rectangle 3"/>
          <p:cNvSpPr txBox="1">
            <a:spLocks noChangeArrowheads="1"/>
          </p:cNvSpPr>
          <p:nvPr/>
        </p:nvSpPr>
        <p:spPr bwMode="auto">
          <a:xfrm>
            <a:off x="323850" y="981075"/>
            <a:ext cx="8497888" cy="3527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>
              <a:lnSpc>
                <a:spcPts val="2700"/>
              </a:lnSpc>
              <a:spcBef>
                <a:spcPts val="1200"/>
              </a:spcBef>
              <a:buSzPct val="100000"/>
            </a:pPr>
            <a:r>
              <a:rPr lang="pl-PL" altLang="pl-PL" b="1"/>
              <a:t>Kierunki: ekonomia, logistyka, zarządzanie biznesowe, ZiIP</a:t>
            </a:r>
          </a:p>
          <a:p>
            <a:pPr>
              <a:lnSpc>
                <a:spcPts val="2700"/>
              </a:lnSpc>
              <a:spcBef>
                <a:spcPts val="1200"/>
              </a:spcBef>
              <a:buSzPct val="100000"/>
            </a:pPr>
            <a:r>
              <a:rPr lang="pl-PL" altLang="pl-PL"/>
              <a:t>Sprawdzian zaliczeniowy na końcu semestru. </a:t>
            </a:r>
          </a:p>
          <a:p>
            <a:pPr>
              <a:lnSpc>
                <a:spcPts val="2700"/>
              </a:lnSpc>
              <a:spcBef>
                <a:spcPts val="1200"/>
              </a:spcBef>
              <a:buSzPct val="100000"/>
            </a:pPr>
            <a:r>
              <a:rPr lang="pl-PL" altLang="pl-PL"/>
              <a:t>Sprawdzian piszą wszystkie osoby, niezależnie od tego, czy mają zaliczone laboratorium czy nie. </a:t>
            </a:r>
          </a:p>
          <a:p>
            <a:pPr>
              <a:lnSpc>
                <a:spcPts val="2700"/>
              </a:lnSpc>
              <a:spcBef>
                <a:spcPts val="1800"/>
              </a:spcBef>
              <a:buSzPct val="100000"/>
            </a:pPr>
            <a:r>
              <a:rPr lang="pl-PL" altLang="pl-PL" b="1"/>
              <a:t>Kierunki: inżynieria biomedyczna, inżynieria danych, informatyka przemysłowa</a:t>
            </a:r>
          </a:p>
          <a:p>
            <a:pPr>
              <a:lnSpc>
                <a:spcPts val="2700"/>
              </a:lnSpc>
              <a:spcBef>
                <a:spcPts val="1200"/>
              </a:spcBef>
              <a:buSzPct val="100000"/>
            </a:pPr>
            <a:r>
              <a:rPr lang="pl-PL" altLang="pl-PL"/>
              <a:t>Wszyscy studenci ww. kierunków piszą egzamin. Warunkiem przystąpienia do egzaminu jest zaliczenie ćwiczeń laboratoryjnych.</a:t>
            </a:r>
          </a:p>
          <a:p>
            <a:pPr>
              <a:lnSpc>
                <a:spcPts val="2700"/>
              </a:lnSpc>
              <a:spcBef>
                <a:spcPts val="1200"/>
              </a:spcBef>
              <a:buSzPct val="100000"/>
            </a:pPr>
            <a:endParaRPr lang="pl-PL" alt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323850" y="4564063"/>
            <a:ext cx="8280400" cy="2130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ts val="2700"/>
              </a:lnSpc>
              <a:spcBef>
                <a:spcPts val="1200"/>
              </a:spcBef>
              <a:defRPr/>
            </a:pPr>
            <a:r>
              <a:rPr lang="pl-PL" altLang="pl-PL" b="1" dirty="0">
                <a:solidFill>
                  <a:srgbClr val="0000FF"/>
                </a:solidFill>
                <a:cs typeface="Arial" panose="020B0604020202020204" pitchFamily="34" charset="0"/>
              </a:rPr>
              <a:t>Wszystkie kierunki</a:t>
            </a:r>
          </a:p>
          <a:p>
            <a:pPr marL="457200" indent="-457200">
              <a:lnSpc>
                <a:spcPts val="27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pl-PL" altLang="pl-PL" dirty="0">
                <a:solidFill>
                  <a:srgbClr val="0000FF"/>
                </a:solidFill>
                <a:cs typeface="Arial" panose="020B0604020202020204" pitchFamily="34" charset="0"/>
              </a:rPr>
              <a:t>Obecność na wykładach jest premiowana przy zaliczeniu wykładu lub egzaminie, jednak tylko w pierwszym terminie.</a:t>
            </a:r>
          </a:p>
          <a:p>
            <a:pPr marL="457200" indent="-457200">
              <a:lnSpc>
                <a:spcPts val="2700"/>
              </a:lnSpc>
              <a:spcBef>
                <a:spcPts val="1200"/>
              </a:spcBef>
              <a:buFont typeface="+mj-lt"/>
              <a:buAutoNum type="arabicPeriod"/>
              <a:defRPr/>
            </a:pPr>
            <a:r>
              <a:rPr lang="pl-PL" altLang="pl-PL" dirty="0">
                <a:solidFill>
                  <a:srgbClr val="0000FF"/>
                </a:solidFill>
                <a:cs typeface="Arial" panose="020B0604020202020204" pitchFamily="34" charset="0"/>
              </a:rPr>
              <a:t>Nie są przewidziane dodatkowe terminy zaliczeń poza tymi określanymi w Regulaminie studiów.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79512" y="116632"/>
            <a:ext cx="8784976" cy="720080"/>
          </a:xfrm>
          <a:prstGeom prst="rect">
            <a:avLst/>
          </a:prstGeom>
          <a:solidFill>
            <a:srgbClr val="7FFF00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pl-PL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Zaliczenie </a:t>
            </a:r>
            <a:r>
              <a:rPr lang="pl-PL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laboratorium studia stacjonarne</a:t>
            </a:r>
            <a:endParaRPr lang="pl-PL" sz="36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5288" y="981075"/>
            <a:ext cx="8497887" cy="5616575"/>
          </a:xfrm>
          <a:prstGeom prst="rect">
            <a:avLst/>
          </a:prstGeom>
          <a:noFill/>
          <a:ln>
            <a:noFill/>
          </a:ln>
        </p:spPr>
        <p:txBody>
          <a:bodyPr lIns="90488" tIns="44450" rIns="90488" bIns="44450"/>
          <a:lstStyle/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pl-PL" sz="2200" b="1" dirty="0"/>
              <a:t>Dwa kolokwia przy komputerze – razem </a:t>
            </a:r>
            <a:r>
              <a:rPr lang="pl-PL" altLang="pl-PL" sz="2200" b="1" dirty="0">
                <a:sym typeface="Wingdings" pitchFamily="2" charset="2"/>
              </a:rPr>
              <a:t></a:t>
            </a:r>
            <a:r>
              <a:rPr lang="pl-PL" sz="2200" b="1" dirty="0"/>
              <a:t> </a:t>
            </a:r>
            <a:r>
              <a:rPr lang="pl-PL" sz="2200" b="1" dirty="0">
                <a:solidFill>
                  <a:srgbClr val="0000FF"/>
                </a:solidFill>
              </a:rPr>
              <a:t>80 pkt.</a:t>
            </a:r>
          </a:p>
          <a:p>
            <a:pPr>
              <a:spcAft>
                <a:spcPts val="600"/>
              </a:spcAft>
              <a:buSzPct val="100000"/>
            </a:pPr>
            <a:r>
              <a:rPr lang="pl-PL" altLang="pl-PL" sz="1600" dirty="0"/>
              <a:t>Kierunki: ekonomia, logistyka, inżynieria biomedyczna, inżynieria danych, informatyka przemysłowa,  zarządzanie biznesowe, </a:t>
            </a:r>
            <a:r>
              <a:rPr lang="pl-PL" altLang="pl-PL" sz="1600" dirty="0" err="1"/>
              <a:t>ZiIP</a:t>
            </a:r>
            <a:endParaRPr lang="pl-PL" altLang="pl-PL" sz="1600" dirty="0"/>
          </a:p>
          <a:p>
            <a:pPr marL="228600" indent="-228600">
              <a:buSzPct val="100000"/>
              <a:buFontTx/>
              <a:buChar char="•"/>
            </a:pPr>
            <a:r>
              <a:rPr lang="pl-PL" sz="1600" dirty="0"/>
              <a:t>Kolokwium 1 – 45 pkt.: zakładanie bazy danych (20 pkt.), kwerenda wybierająca szczegółowa (10 pkt.), kwerenda podsumowująca (10 p0kt.), kwerenda funkcjonalna (5 pkt.)</a:t>
            </a:r>
          </a:p>
          <a:p>
            <a:pPr marL="228600" indent="-228600">
              <a:spcBef>
                <a:spcPts val="600"/>
              </a:spcBef>
              <a:buSzPct val="100000"/>
              <a:buFontTx/>
              <a:buChar char="•"/>
            </a:pPr>
            <a:r>
              <a:rPr lang="pl-PL" sz="1600" dirty="0"/>
              <a:t>Kolokwium 2 – 35 pkt.: formularz (10 pkt.), makro (10 pkt.), raport (15 pkt.)</a:t>
            </a:r>
          </a:p>
          <a:p>
            <a:pPr>
              <a:buSzPct val="100000"/>
            </a:pPr>
            <a:endParaRPr lang="pl-PL" altLang="pl-PL" sz="1600" b="1" dirty="0"/>
          </a:p>
          <a:p>
            <a:pPr>
              <a:spcAft>
                <a:spcPts val="1200"/>
              </a:spcAft>
              <a:buSzPct val="100000"/>
            </a:pPr>
            <a:r>
              <a:rPr lang="pl-PL" altLang="pl-PL" sz="2200" b="1" dirty="0"/>
              <a:t>Projekt zespołowy – 25% punktów za kolokwia </a:t>
            </a:r>
            <a:r>
              <a:rPr lang="pl-PL" altLang="pl-PL" sz="2200" b="1" dirty="0">
                <a:sym typeface="Wingdings" pitchFamily="2" charset="2"/>
              </a:rPr>
              <a:t> </a:t>
            </a:r>
            <a:r>
              <a:rPr lang="pl-PL" altLang="pl-PL" sz="2200" b="1" dirty="0">
                <a:solidFill>
                  <a:srgbClr val="0000FF"/>
                </a:solidFill>
                <a:sym typeface="Wingdings" pitchFamily="2" charset="2"/>
              </a:rPr>
              <a:t>20 pkt.</a:t>
            </a:r>
            <a:endParaRPr lang="pl-PL" altLang="pl-PL" sz="2200" b="1" dirty="0">
              <a:solidFill>
                <a:srgbClr val="0000FF"/>
              </a:solidFill>
            </a:endParaRPr>
          </a:p>
          <a:p>
            <a:pPr>
              <a:buSzPct val="100000"/>
            </a:pPr>
            <a:r>
              <a:rPr lang="pl-PL" altLang="pl-PL" sz="1600" dirty="0">
                <a:solidFill>
                  <a:srgbClr val="000000"/>
                </a:solidFill>
              </a:rPr>
              <a:t>Kierunki: ekonomia, logistyka, inżynieria biomedyczna, inżynieria danych, informatyka przemysłowa,  zarządzanie biznesowe</a:t>
            </a:r>
          </a:p>
          <a:p>
            <a:pPr>
              <a:buSzPct val="100000"/>
            </a:pPr>
            <a:r>
              <a:rPr lang="pl-PL" sz="1600" dirty="0"/>
              <a:t>Za swoją pracę w projekcie zespołowym student może uzyskać co najwyżej 20 pkt. Zasady punktacji są umieszczone w Internecie.  </a:t>
            </a:r>
          </a:p>
          <a:p>
            <a:pPr>
              <a:spcBef>
                <a:spcPts val="600"/>
              </a:spcBef>
              <a:buSzPct val="100000"/>
            </a:pPr>
            <a:r>
              <a:rPr lang="pl-PL" sz="1600" dirty="0"/>
              <a:t>Laboratorium jest zaliczone, jeżeli student uzyskał na zajęciach sumaryczną liczbę punktów równą co najmniej </a:t>
            </a:r>
            <a:r>
              <a:rPr lang="pl-PL" sz="1600" dirty="0">
                <a:solidFill>
                  <a:srgbClr val="0000FF"/>
                </a:solidFill>
              </a:rPr>
              <a:t>50% maksymalnej liczby punktów w każdym z progów zaliczeniowych właściwych dla danego kierunku.</a:t>
            </a:r>
            <a:r>
              <a:rPr lang="pl-PL" sz="1600" dirty="0"/>
              <a:t>  Liczba punktów decyduje o ostatecznej ocenie. Każde 10% punktów więcej podnosi ocenę o pół stopnia.</a:t>
            </a:r>
          </a:p>
          <a:p>
            <a:pPr marL="228600" indent="-228600">
              <a:spcBef>
                <a:spcPts val="600"/>
              </a:spcBef>
              <a:buSzPct val="100000"/>
              <a:buFontTx/>
              <a:buChar char="•"/>
            </a:pPr>
            <a:r>
              <a:rPr lang="pl-PL" altLang="pl-PL" sz="1600" dirty="0"/>
              <a:t>Kierunki: ekonomia, logistyka, inżynieria biomedyczna, inżynieria danych, informatyka przemysłowa,  zarządzanie biznesowe – minimum odpowiednio: </a:t>
            </a:r>
            <a:r>
              <a:rPr lang="pl-PL" altLang="pl-PL" sz="1600" b="1" dirty="0">
                <a:solidFill>
                  <a:srgbClr val="0000FF"/>
                </a:solidFill>
              </a:rPr>
              <a:t>40 i 10 pkt.</a:t>
            </a:r>
          </a:p>
          <a:p>
            <a:pPr marL="228600" indent="-228600">
              <a:spcBef>
                <a:spcPts val="600"/>
              </a:spcBef>
              <a:buSzPct val="100000"/>
              <a:buFontTx/>
              <a:buChar char="•"/>
            </a:pPr>
            <a:r>
              <a:rPr lang="pl-PL" altLang="pl-PL" sz="1600" dirty="0"/>
              <a:t>Kierunek </a:t>
            </a:r>
            <a:r>
              <a:rPr lang="pl-PL" altLang="pl-PL" sz="1600" dirty="0" err="1"/>
              <a:t>ZiIP</a:t>
            </a:r>
            <a:r>
              <a:rPr lang="pl-PL" altLang="pl-PL" sz="1600" dirty="0"/>
              <a:t> – minimum </a:t>
            </a:r>
            <a:r>
              <a:rPr lang="pl-PL" altLang="pl-PL" sz="1600" b="1" dirty="0">
                <a:solidFill>
                  <a:srgbClr val="0000FF"/>
                </a:solidFill>
              </a:rPr>
              <a:t>40 pkt.</a:t>
            </a:r>
          </a:p>
          <a:p>
            <a:pPr>
              <a:buSzPct val="100000"/>
            </a:pPr>
            <a:endParaRPr lang="pl-PL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79512" y="116632"/>
            <a:ext cx="8784976" cy="1152128"/>
          </a:xfrm>
          <a:prstGeom prst="rect">
            <a:avLst/>
          </a:prstGeom>
          <a:solidFill>
            <a:srgbClr val="7FFF00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pl-PL" sz="36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Zaliczenie </a:t>
            </a:r>
            <a:r>
              <a:rPr lang="pl-PL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laboratorium </a:t>
            </a:r>
          </a:p>
          <a:p>
            <a:pPr algn="ctr">
              <a:defRPr/>
            </a:pPr>
            <a:r>
              <a:rPr lang="pl-PL" sz="36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studia niestacjonarne</a:t>
            </a:r>
            <a:endParaRPr lang="pl-PL" sz="36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95288" y="1340768"/>
            <a:ext cx="8497887" cy="4824536"/>
          </a:xfrm>
          <a:prstGeom prst="rect">
            <a:avLst/>
          </a:prstGeom>
          <a:noFill/>
          <a:ln>
            <a:noFill/>
          </a:ln>
        </p:spPr>
        <p:txBody>
          <a:bodyPr lIns="90488" tIns="44450" rIns="90488" bIns="44450"/>
          <a:lstStyle/>
          <a:p>
            <a:pPr>
              <a:spcBef>
                <a:spcPts val="600"/>
              </a:spcBef>
              <a:spcAft>
                <a:spcPts val="600"/>
              </a:spcAft>
              <a:buSzPct val="100000"/>
            </a:pPr>
            <a:r>
              <a:rPr lang="pl-PL" sz="2200" b="1" dirty="0" smtClean="0"/>
              <a:t>Minimum jedno kolokwium zaliczeniowe przy komputerze</a:t>
            </a:r>
            <a:endParaRPr lang="pl-PL" sz="2200" b="1" dirty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  <a:buSzPct val="100000"/>
            </a:pPr>
            <a:r>
              <a:rPr lang="pl-PL" altLang="pl-PL" sz="1600" dirty="0"/>
              <a:t>Kierunki: ekonomia, logistyka, inżynieria biomedyczna, inżynieria danych, informatyka przemysłowa,  zarządzanie biznesowe, </a:t>
            </a:r>
            <a:r>
              <a:rPr lang="pl-PL" altLang="pl-PL" sz="1600" dirty="0" err="1" smtClean="0"/>
              <a:t>ZiIP</a:t>
            </a:r>
            <a:r>
              <a:rPr lang="pl-PL" altLang="pl-PL" sz="1600" dirty="0" smtClean="0"/>
              <a:t>. Obejmuje materiał:</a:t>
            </a:r>
            <a:endParaRPr lang="pl-PL" altLang="pl-PL" sz="1600" dirty="0"/>
          </a:p>
          <a:p>
            <a:pPr marL="685800" lvl="1" indent="-228600">
              <a:buSzPct val="100000"/>
            </a:pPr>
            <a:r>
              <a:rPr lang="pl-PL" sz="1600" dirty="0" smtClean="0"/>
              <a:t>zakładanie </a:t>
            </a:r>
            <a:r>
              <a:rPr lang="pl-PL" sz="1600" dirty="0"/>
              <a:t>bazy </a:t>
            </a:r>
            <a:r>
              <a:rPr lang="pl-PL" sz="1600" dirty="0" smtClean="0"/>
              <a:t>danych, kwerendy, formularz, makro, raport</a:t>
            </a:r>
            <a:endParaRPr lang="pl-PL" sz="1600" dirty="0"/>
          </a:p>
          <a:p>
            <a:pPr>
              <a:buSzPct val="100000"/>
            </a:pPr>
            <a:endParaRPr lang="pl-PL" altLang="pl-PL" sz="1600" b="1" dirty="0"/>
          </a:p>
          <a:p>
            <a:pPr>
              <a:spcAft>
                <a:spcPts val="1200"/>
              </a:spcAft>
              <a:buSzPct val="100000"/>
            </a:pPr>
            <a:r>
              <a:rPr lang="pl-PL" altLang="pl-PL" sz="2200" b="1" dirty="0"/>
              <a:t>Projekt zespołowy – 25% punktów za </a:t>
            </a:r>
            <a:r>
              <a:rPr lang="pl-PL" altLang="pl-PL" sz="2200" b="1" dirty="0" smtClean="0"/>
              <a:t>kolokwium</a:t>
            </a:r>
            <a:endParaRPr lang="pl-PL" altLang="pl-PL" sz="2200" b="1" dirty="0">
              <a:solidFill>
                <a:srgbClr val="0000FF"/>
              </a:solidFill>
            </a:endParaRPr>
          </a:p>
          <a:p>
            <a:pPr>
              <a:buSzPct val="100000"/>
            </a:pPr>
            <a:r>
              <a:rPr lang="pl-PL" altLang="pl-PL" sz="1600" dirty="0">
                <a:solidFill>
                  <a:srgbClr val="000000"/>
                </a:solidFill>
              </a:rPr>
              <a:t>Kierunki: ekonomia, logistyka, inżynieria biomedyczna, inżynieria danych, informatyka przemysłowa,  zarządzanie biznesowe</a:t>
            </a:r>
          </a:p>
          <a:p>
            <a:pPr>
              <a:buSzPct val="100000"/>
            </a:pPr>
            <a:r>
              <a:rPr lang="pl-PL" sz="1600" dirty="0" smtClean="0"/>
              <a:t>Zasady </a:t>
            </a:r>
            <a:r>
              <a:rPr lang="pl-PL" sz="1600" dirty="0"/>
              <a:t>punktacji są umieszczone w Internecie.  </a:t>
            </a:r>
          </a:p>
          <a:p>
            <a:pPr>
              <a:spcBef>
                <a:spcPts val="600"/>
              </a:spcBef>
              <a:buSzPct val="100000"/>
            </a:pPr>
            <a:r>
              <a:rPr lang="pl-PL" sz="1600" dirty="0"/>
              <a:t>Laboratorium jest zaliczone, jeżeli student uzyskał na zajęciach sumaryczną liczbę punktów równą co najmniej </a:t>
            </a:r>
            <a:r>
              <a:rPr lang="pl-PL" sz="1600" dirty="0">
                <a:solidFill>
                  <a:srgbClr val="0000FF"/>
                </a:solidFill>
              </a:rPr>
              <a:t>50% maksymalnej liczby punktów w każdym z progów zaliczeniowych właściwych dla danego kierunku.</a:t>
            </a:r>
            <a:r>
              <a:rPr lang="pl-PL" sz="1600" dirty="0"/>
              <a:t>  Liczba punktów decyduje o ostatecznej ocenie. Każde 10% punktów więcej podnosi ocenę o pół stopnia</a:t>
            </a:r>
            <a:r>
              <a:rPr lang="pl-PL" sz="1600" dirty="0" smtClean="0"/>
              <a:t>.</a:t>
            </a:r>
          </a:p>
          <a:p>
            <a:pPr>
              <a:spcBef>
                <a:spcPts val="600"/>
              </a:spcBef>
              <a:buSzPct val="100000"/>
            </a:pPr>
            <a:endParaRPr lang="pl-PL" sz="1600" dirty="0" smtClean="0"/>
          </a:p>
          <a:p>
            <a:pPr>
              <a:spcBef>
                <a:spcPts val="600"/>
              </a:spcBef>
              <a:buSzPct val="100000"/>
            </a:pPr>
            <a:r>
              <a:rPr lang="pl-PL" sz="1600" b="1" dirty="0" smtClean="0">
                <a:solidFill>
                  <a:srgbClr val="0000FF"/>
                </a:solidFill>
              </a:rPr>
              <a:t>Uwaga: nauczyciel prowadzący laboratorium decyduje o maksymalnej liczbie punktów możliwych do uzyskania za kolokwium i projekt.</a:t>
            </a:r>
            <a:endParaRPr lang="pl-PL" sz="1600" b="1" dirty="0">
              <a:solidFill>
                <a:srgbClr val="0000FF"/>
              </a:solidFill>
            </a:endParaRPr>
          </a:p>
          <a:p>
            <a:pPr>
              <a:buSzPct val="100000"/>
            </a:pPr>
            <a:endParaRPr lang="pl-PL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" y="548680"/>
            <a:ext cx="8820150" cy="6192688"/>
          </a:xfrm>
        </p:spPr>
        <p:txBody>
          <a:bodyPr/>
          <a:lstStyle/>
          <a:p>
            <a:r>
              <a:rPr lang="pl-PL" altLang="en-US" sz="1800" dirty="0"/>
              <a:t>Banachowski L., Chądzyńska A., </a:t>
            </a:r>
            <a:r>
              <a:rPr lang="pl-PL" altLang="en-US" sz="1800" dirty="0" err="1"/>
              <a:t>Matejewski</a:t>
            </a:r>
            <a:r>
              <a:rPr lang="pl-PL" altLang="en-US" sz="1800" dirty="0"/>
              <a:t> K., Mrówka-</a:t>
            </a:r>
            <a:r>
              <a:rPr lang="pl-PL" altLang="en-US" sz="1800" dirty="0" err="1"/>
              <a:t>Matejewska</a:t>
            </a:r>
            <a:r>
              <a:rPr lang="pl-PL" altLang="en-US" sz="1800" dirty="0"/>
              <a:t> E., Stencel K., Bazy danych. Wykłady i ćwiczenia, seria Podręczniki akademickie, tom 6, Wydawnictwo Polsko-Japońska Wyższa Szkoła Technik Komputerowych, Warszawa, 2003. </a:t>
            </a:r>
          </a:p>
          <a:p>
            <a:r>
              <a:rPr lang="pl-PL" altLang="en-US" sz="1800" dirty="0" err="1"/>
              <a:t>Beynon</a:t>
            </a:r>
            <a:r>
              <a:rPr lang="pl-PL" altLang="en-US" sz="1800" dirty="0"/>
              <a:t>-Davies P., Systemy baz danych, WNT, 2003.</a:t>
            </a:r>
          </a:p>
          <a:p>
            <a:r>
              <a:rPr lang="en-US" altLang="en-US" sz="1800" dirty="0"/>
              <a:t>Connolly T., </a:t>
            </a:r>
            <a:r>
              <a:rPr lang="en-US" altLang="en-US" sz="1800" dirty="0" err="1"/>
              <a:t>Begg</a:t>
            </a:r>
            <a:r>
              <a:rPr lang="en-US" altLang="en-US" sz="1800" dirty="0"/>
              <a:t> E.C., Database Solutions. A step-by-step guide to building databases, Addison-Wesley, 2000. </a:t>
            </a:r>
            <a:endParaRPr lang="pl-PL" altLang="en-US" sz="1800" dirty="0"/>
          </a:p>
          <a:p>
            <a:r>
              <a:rPr lang="pl-PL" altLang="en-US" sz="1800" dirty="0"/>
              <a:t>Czapla K., Bazy danych. Podstawy projektowania i języka SQL, Helion, 2015.</a:t>
            </a:r>
          </a:p>
          <a:p>
            <a:r>
              <a:rPr lang="pl-PL" altLang="en-US" sz="1800" dirty="0" err="1"/>
              <a:t>Date</a:t>
            </a:r>
            <a:r>
              <a:rPr lang="pl-PL" altLang="en-US" sz="1800" dirty="0"/>
              <a:t> C.J., Relacyjne bazy danych dla praktyków, Helion, WNT, 2005.</a:t>
            </a:r>
          </a:p>
          <a:p>
            <a:r>
              <a:rPr lang="pl-PL" altLang="en-US" sz="1800" dirty="0" err="1"/>
              <a:t>Elmasri</a:t>
            </a:r>
            <a:r>
              <a:rPr lang="pl-PL" altLang="en-US" sz="1800" dirty="0"/>
              <a:t> R., </a:t>
            </a:r>
            <a:r>
              <a:rPr lang="pl-PL" altLang="en-US" sz="1800" dirty="0" err="1"/>
              <a:t>Navathe</a:t>
            </a:r>
            <a:r>
              <a:rPr lang="pl-PL" altLang="en-US" sz="1800" dirty="0"/>
              <a:t> S.B., Wprowadzenie do systemów baz danych, seria Kanon Informatyki, Helion, 2005.</a:t>
            </a:r>
          </a:p>
          <a:p>
            <a:r>
              <a:rPr lang="pl-PL" altLang="en-US" sz="1800" dirty="0" err="1"/>
              <a:t>Flanczewski</a:t>
            </a:r>
            <a:r>
              <a:rPr lang="pl-PL" altLang="en-US" sz="1800" dirty="0"/>
              <a:t> S., Access 2016 PL w biurze i nie tylko, Helion, 2015.</a:t>
            </a:r>
          </a:p>
          <a:p>
            <a:r>
              <a:rPr lang="pl-PL" altLang="en-US" sz="1800" dirty="0">
                <a:solidFill>
                  <a:srgbClr val="0000FF"/>
                </a:solidFill>
              </a:rPr>
              <a:t>Gębal. G., Nowakowska M., Szczepańska M., Relacyjne bazy danych. Elementy teorii i rozwiązania praktyczne. Skrypty 472, Politechnika Świętokrzyska, Kielce 2018.</a:t>
            </a:r>
          </a:p>
          <a:p>
            <a:r>
              <a:rPr lang="pl-PL" altLang="en-US" sz="1800" dirty="0"/>
              <a:t>Hernandez M.J., Projektowanie baz danych dla każdego, wydanie 4, Helion, 2022.</a:t>
            </a:r>
          </a:p>
          <a:p>
            <a:r>
              <a:rPr lang="en-US" altLang="en-US" sz="1800" dirty="0"/>
              <a:t>Kroenke D.M., Auer D.J., Database Processing. Fundamentals, Design, and Implementation, Fourteenth Edition, Prentice Hall Adult Education, 2016.</a:t>
            </a:r>
            <a:endParaRPr lang="pl-PL" altLang="en-US" sz="1800" dirty="0"/>
          </a:p>
          <a:p>
            <a:r>
              <a:rPr lang="pl-PL" altLang="en-US" sz="1800" dirty="0"/>
              <a:t>Ullman J.D.,  Widom J., Podstawowy kurs systemów baz danych, Helion, 2011.</a:t>
            </a:r>
          </a:p>
          <a:p>
            <a:r>
              <a:rPr lang="en-US" altLang="en-US" sz="1800" dirty="0" err="1"/>
              <a:t>Wtorek</a:t>
            </a:r>
            <a:r>
              <a:rPr lang="en-US" altLang="en-US" sz="1800" dirty="0"/>
              <a:t> W., ABC Access 2016 PL, Helion, 2016.</a:t>
            </a:r>
            <a:endParaRPr lang="pl-PL" altLang="en-US" sz="1800" dirty="0"/>
          </a:p>
          <a:p>
            <a:pPr>
              <a:buFontTx/>
              <a:buNone/>
            </a:pPr>
            <a:r>
              <a:rPr lang="pl-PL" altLang="en-US" sz="1800" dirty="0"/>
              <a:t>Wyszukiwanie w Internecie wg haseł: bazy danych, relacyjne bazy danych, model relacyjny danych, zarządzanie bazami danych, Access itd.</a:t>
            </a:r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44450"/>
            <a:ext cx="8458200" cy="576238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Literatura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765175"/>
            <a:ext cx="2324100" cy="5040313"/>
          </a:xfrm>
          <a:solidFill>
            <a:srgbClr val="7FFF00"/>
          </a:solidFill>
        </p:spPr>
        <p:txBody>
          <a:bodyPr/>
          <a:lstStyle/>
          <a:p>
            <a:r>
              <a:rPr lang="pl-PL" altLang="en-US" sz="3600" b="1"/>
              <a:t>Skrypt PŚk</a:t>
            </a:r>
          </a:p>
        </p:txBody>
      </p:sp>
      <p:pic>
        <p:nvPicPr>
          <p:cNvPr id="8195" name="Obraz 4" descr="RelacyjneBazyDanych_Tytułowa.jpg"/>
          <p:cNvPicPr>
            <a:picLocks noChangeAspect="1"/>
          </p:cNvPicPr>
          <p:nvPr/>
        </p:nvPicPr>
        <p:blipFill>
          <a:blip r:embed="rId2" cstate="print"/>
          <a:srcRect l="1477" t="1712" r="1048" b="4228"/>
          <a:stretch>
            <a:fillRect/>
          </a:stretch>
        </p:blipFill>
        <p:spPr bwMode="auto">
          <a:xfrm>
            <a:off x="3059113" y="104775"/>
            <a:ext cx="4968875" cy="669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ori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eori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ori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ori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ori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2016</TotalTime>
  <Pages>13</Pages>
  <Words>730</Words>
  <Application>Microsoft Office PowerPoint</Application>
  <PresentationFormat>Pokaz na ekranie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Teoria</vt:lpstr>
      <vt:lpstr>Relacyjne bazy danych  Informacje organizacyjne  Marzena Nowakowska WZiMK, PŚk p. 3.21 C Dostęp do materiałów:  staff.tu.kielce.pl/spimn  https://staff.tu.kielce.pl/spimn/ogloszenia/   https://staff.tu.kielce.pl/spimn/bd/ Dostęp do oprogramowania w ramach licencji dydaktycznej: student.tu.kielce.pl</vt:lpstr>
      <vt:lpstr>Cel przedmiotu</vt:lpstr>
      <vt:lpstr>Prezentacja programu PowerPoint</vt:lpstr>
      <vt:lpstr>Prezentacja programu PowerPoint</vt:lpstr>
      <vt:lpstr>Prezentacja programu PowerPoint</vt:lpstr>
      <vt:lpstr>Literatura</vt:lpstr>
      <vt:lpstr>Skrypt PŚk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Podstawowe pojęcia baz danych</dc:title>
  <dc:creator>Studium Podstaw Informatyki</dc:creator>
  <cp:lastModifiedBy>HP2</cp:lastModifiedBy>
  <cp:revision>284</cp:revision>
  <cp:lastPrinted>1601-01-01T00:00:00Z</cp:lastPrinted>
  <dcterms:created xsi:type="dcterms:W3CDTF">1999-02-27T14:34:46Z</dcterms:created>
  <dcterms:modified xsi:type="dcterms:W3CDTF">2024-04-12T09:27:39Z</dcterms:modified>
</cp:coreProperties>
</file>